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71" r:id="rId5"/>
    <p:sldId id="260" r:id="rId6"/>
    <p:sldId id="277" r:id="rId7"/>
    <p:sldId id="261" r:id="rId8"/>
    <p:sldId id="262" r:id="rId9"/>
    <p:sldId id="263" r:id="rId10"/>
    <p:sldId id="265" r:id="rId11"/>
    <p:sldId id="264" r:id="rId12"/>
    <p:sldId id="266" r:id="rId13"/>
    <p:sldId id="282" r:id="rId14"/>
    <p:sldId id="281" r:id="rId15"/>
    <p:sldId id="269" r:id="rId16"/>
    <p:sldId id="280" r:id="rId17"/>
  </p:sldIdLst>
  <p:sldSz cx="18288000" cy="10287000"/>
  <p:notesSz cx="6858000" cy="9144000"/>
  <p:embeddedFontLst>
    <p:embeddedFont>
      <p:font typeface="Archivo Black" panose="020B0604020202020204" charset="0"/>
      <p:regular r:id="rId19"/>
    </p:embeddedFont>
    <p:embeddedFont>
      <p:font typeface="Montserrat"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M7hCcAcT0GNT3e3CpkhpwIglkv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16E02C-BEB7-491D-9314-6EC9ECC218C5}">
  <a:tblStyle styleId="{A516E02C-BEB7-491D-9314-6EC9ECC218C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 name="Google Shape;3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5789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741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7" name="Google Shape;51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2" name="Google Shape;43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71a369a793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g271a369a79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71a369a793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g271a369a79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5"/>
          <p:cNvSpPr txBox="1">
            <a:spLocks noGrp="1"/>
          </p:cNvSpPr>
          <p:nvPr>
            <p:ph type="ctrTitle"/>
          </p:nvPr>
        </p:nvSpPr>
        <p:spPr>
          <a:xfrm>
            <a:off x="3217225" y="1156800"/>
            <a:ext cx="110898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5"/>
          <p:cNvSpPr txBox="1">
            <a:spLocks noGrp="1"/>
          </p:cNvSpPr>
          <p:nvPr>
            <p:ph type="subTitle" idx="1"/>
          </p:nvPr>
        </p:nvSpPr>
        <p:spPr>
          <a:xfrm>
            <a:off x="4313650" y="2388325"/>
            <a:ext cx="85053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SzPts val="3200"/>
              <a:buFont typeface="Montserrat"/>
              <a:buNone/>
              <a:defRPr>
                <a:latin typeface="Montserrat"/>
                <a:ea typeface="Montserrat"/>
                <a:cs typeface="Montserrat"/>
                <a:sym typeface="Montserrat"/>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
        <p:cNvGrpSpPr/>
        <p:nvPr/>
      </p:nvGrpSpPr>
      <p:grpSpPr>
        <a:xfrm>
          <a:off x="0" y="0"/>
          <a:ext cx="0" cy="0"/>
          <a:chOff x="0" y="0"/>
          <a:chExt cx="0" cy="0"/>
        </a:xfrm>
      </p:grpSpPr>
      <p:sp>
        <p:nvSpPr>
          <p:cNvPr id="15" name="Google Shape;15;p26"/>
          <p:cNvSpPr txBox="1">
            <a:spLocks noGrp="1"/>
          </p:cNvSpPr>
          <p:nvPr>
            <p:ph type="body" idx="1"/>
          </p:nvPr>
        </p:nvSpPr>
        <p:spPr>
          <a:xfrm>
            <a:off x="4124525" y="3109325"/>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6" name="Google Shape;16;p26"/>
          <p:cNvSpPr txBox="1">
            <a:spLocks noGrp="1"/>
          </p:cNvSpPr>
          <p:nvPr>
            <p:ph type="body" idx="2"/>
          </p:nvPr>
        </p:nvSpPr>
        <p:spPr>
          <a:xfrm>
            <a:off x="8315525" y="3109325"/>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7" name="Google Shape;17;p26"/>
          <p:cNvSpPr txBox="1">
            <a:spLocks noGrp="1"/>
          </p:cNvSpPr>
          <p:nvPr>
            <p:ph type="ctrTitle"/>
          </p:nvPr>
        </p:nvSpPr>
        <p:spPr>
          <a:xfrm>
            <a:off x="3217225" y="1156800"/>
            <a:ext cx="110898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28"/>
          <p:cNvSpPr txBox="1">
            <a:spLocks noGrp="1"/>
          </p:cNvSpPr>
          <p:nvPr>
            <p:ph type="ctrTitle"/>
          </p:nvPr>
        </p:nvSpPr>
        <p:spPr>
          <a:xfrm>
            <a:off x="3217225" y="1156800"/>
            <a:ext cx="110898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9"/>
          <p:cNvSpPr txBox="1">
            <a:spLocks noGrp="1"/>
          </p:cNvSpPr>
          <p:nvPr>
            <p:ph type="body" idx="1"/>
          </p:nvPr>
        </p:nvSpPr>
        <p:spPr>
          <a:xfrm>
            <a:off x="3994725" y="2557600"/>
            <a:ext cx="82296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 name="Google Shape;23;p29"/>
          <p:cNvSpPr txBox="1">
            <a:spLocks noGrp="1"/>
          </p:cNvSpPr>
          <p:nvPr>
            <p:ph type="ctrTitle"/>
          </p:nvPr>
        </p:nvSpPr>
        <p:spPr>
          <a:xfrm>
            <a:off x="3217225" y="1156800"/>
            <a:ext cx="110898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30"/>
          <p:cNvSpPr txBox="1">
            <a:spLocks noGrp="1"/>
          </p:cNvSpPr>
          <p:nvPr>
            <p:ph type="body" idx="1"/>
          </p:nvPr>
        </p:nvSpPr>
        <p:spPr>
          <a:xfrm>
            <a:off x="4010950" y="27685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 name="Google Shape;26;p30"/>
          <p:cNvSpPr txBox="1">
            <a:spLocks noGrp="1"/>
          </p:cNvSpPr>
          <p:nvPr>
            <p:ph type="ctrTitle"/>
          </p:nvPr>
        </p:nvSpPr>
        <p:spPr>
          <a:xfrm>
            <a:off x="3217225" y="1156800"/>
            <a:ext cx="110898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
        <p:cNvGrpSpPr/>
        <p:nvPr/>
      </p:nvGrpSpPr>
      <p:grpSpPr>
        <a:xfrm>
          <a:off x="0" y="0"/>
          <a:ext cx="0" cy="0"/>
          <a:chOff x="0" y="0"/>
          <a:chExt cx="0" cy="0"/>
        </a:xfrm>
      </p:grpSpPr>
      <p:sp>
        <p:nvSpPr>
          <p:cNvPr id="28" name="Google Shape;28;p31"/>
          <p:cNvSpPr>
            <a:spLocks noGrp="1"/>
          </p:cNvSpPr>
          <p:nvPr>
            <p:ph type="pic" idx="2"/>
          </p:nvPr>
        </p:nvSpPr>
        <p:spPr>
          <a:xfrm>
            <a:off x="9087229" y="1637750"/>
            <a:ext cx="7395900" cy="5547000"/>
          </a:xfrm>
          <a:prstGeom prst="rect">
            <a:avLst/>
          </a:prstGeom>
          <a:noFill/>
          <a:ln>
            <a:noFill/>
          </a:ln>
        </p:spPr>
      </p:sp>
      <p:sp>
        <p:nvSpPr>
          <p:cNvPr id="29" name="Google Shape;29;p31"/>
          <p:cNvSpPr txBox="1">
            <a:spLocks noGrp="1"/>
          </p:cNvSpPr>
          <p:nvPr>
            <p:ph type="body" idx="1"/>
          </p:nvPr>
        </p:nvSpPr>
        <p:spPr>
          <a:xfrm>
            <a:off x="1495750" y="37746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p31"/>
          <p:cNvSpPr txBox="1">
            <a:spLocks noGrp="1"/>
          </p:cNvSpPr>
          <p:nvPr>
            <p:ph type="title"/>
          </p:nvPr>
        </p:nvSpPr>
        <p:spPr>
          <a:xfrm>
            <a:off x="1495750" y="1637750"/>
            <a:ext cx="67584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24"/>
          <p:cNvGrpSpPr/>
          <p:nvPr/>
        </p:nvGrpSpPr>
        <p:grpSpPr>
          <a:xfrm rot="5400000">
            <a:off x="4090821" y="-4090940"/>
            <a:ext cx="10287066" cy="18468946"/>
            <a:chOff x="0" y="-47625"/>
            <a:chExt cx="2709333" cy="4864217"/>
          </a:xfrm>
        </p:grpSpPr>
        <p:sp>
          <p:nvSpPr>
            <p:cNvPr id="7" name="Google Shape;7;p24"/>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8" name="Google Shape;8;p24"/>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 name="Google Shape;9;p24"/>
          <p:cNvSpPr txBox="1">
            <a:spLocks noGrp="1"/>
          </p:cNvSpPr>
          <p:nvPr>
            <p:ph type="title"/>
          </p:nvPr>
        </p:nvSpPr>
        <p:spPr>
          <a:xfrm>
            <a:off x="1495750" y="988650"/>
            <a:ext cx="141093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Archivo Black"/>
              <a:buNone/>
              <a:defRPr sz="44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24"/>
          <p:cNvSpPr txBox="1">
            <a:spLocks noGrp="1"/>
          </p:cNvSpPr>
          <p:nvPr>
            <p:ph type="body" idx="1"/>
          </p:nvPr>
        </p:nvSpPr>
        <p:spPr>
          <a:xfrm>
            <a:off x="4108300" y="32878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accent3"/>
              </a:buClr>
              <a:buSzPts val="3200"/>
              <a:buFont typeface="Arial"/>
              <a:buChar char="•"/>
              <a:defRPr sz="3200" b="0" i="0" u="none" strike="noStrike" cap="none">
                <a:solidFill>
                  <a:schemeClr val="accent3"/>
                </a:solidFill>
                <a:latin typeface="Arial"/>
                <a:ea typeface="Arial"/>
                <a:cs typeface="Arial"/>
                <a:sym typeface="Arial"/>
              </a:defRPr>
            </a:lvl1pPr>
            <a:lvl2pPr marL="914400" marR="0" lvl="1" indent="-406400" algn="l" rtl="0">
              <a:lnSpc>
                <a:spcPct val="100000"/>
              </a:lnSpc>
              <a:spcBef>
                <a:spcPts val="560"/>
              </a:spcBef>
              <a:spcAft>
                <a:spcPts val="0"/>
              </a:spcAft>
              <a:buClr>
                <a:schemeClr val="accent3"/>
              </a:buClr>
              <a:buSzPts val="2800"/>
              <a:buFont typeface="Arial"/>
              <a:buChar char="–"/>
              <a:defRPr sz="2800" b="0" i="0" u="none" strike="noStrike" cap="none">
                <a:solidFill>
                  <a:schemeClr val="accent3"/>
                </a:solidFill>
                <a:latin typeface="Arial"/>
                <a:ea typeface="Arial"/>
                <a:cs typeface="Arial"/>
                <a:sym typeface="Arial"/>
              </a:defRPr>
            </a:lvl2pPr>
            <a:lvl3pPr marL="1371600" marR="0" lvl="2" indent="-381000" algn="l" rtl="0">
              <a:lnSpc>
                <a:spcPct val="100000"/>
              </a:lnSpc>
              <a:spcBef>
                <a:spcPts val="480"/>
              </a:spcBef>
              <a:spcAft>
                <a:spcPts val="0"/>
              </a:spcAft>
              <a:buClr>
                <a:schemeClr val="accent3"/>
              </a:buClr>
              <a:buSzPts val="2400"/>
              <a:buFont typeface="Arial"/>
              <a:buChar char="•"/>
              <a:defRPr sz="2400" b="0" i="0" u="none" strike="noStrike" cap="none">
                <a:solidFill>
                  <a:schemeClr val="accent3"/>
                </a:solidFill>
                <a:latin typeface="Arial"/>
                <a:ea typeface="Arial"/>
                <a:cs typeface="Arial"/>
                <a:sym typeface="Arial"/>
              </a:defRPr>
            </a:lvl3pPr>
            <a:lvl4pPr marL="1828800" marR="0" lvl="3" indent="-355600"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Arial"/>
                <a:ea typeface="Arial"/>
                <a:cs typeface="Arial"/>
                <a:sym typeface="Arial"/>
              </a:defRPr>
            </a:lvl4pPr>
            <a:lvl5pPr marL="2286000" marR="0" lvl="4" indent="-355600"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Arial"/>
                <a:ea typeface="Arial"/>
                <a:cs typeface="Arial"/>
                <a:sym typeface="Arial"/>
              </a:defRPr>
            </a:lvl5pPr>
            <a:lvl6pPr marL="2743200" marR="0" lvl="5" indent="-355600"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Arial"/>
                <a:ea typeface="Arial"/>
                <a:cs typeface="Arial"/>
                <a:sym typeface="Arial"/>
              </a:defRPr>
            </a:lvl6pPr>
            <a:lvl7pPr marL="3200400" marR="0" lvl="6" indent="-355600"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Arial"/>
                <a:ea typeface="Arial"/>
                <a:cs typeface="Arial"/>
                <a:sym typeface="Arial"/>
              </a:defRPr>
            </a:lvl7pPr>
            <a:lvl8pPr marL="3657600" marR="0" lvl="7" indent="-355600"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Arial"/>
                <a:ea typeface="Arial"/>
                <a:cs typeface="Arial"/>
                <a:sym typeface="Arial"/>
              </a:defRPr>
            </a:lvl8pPr>
            <a:lvl9pPr marL="4114800" marR="0" lvl="8" indent="-355600"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3.jp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3.jp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3.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3.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3.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grpSp>
        <p:nvGrpSpPr>
          <p:cNvPr id="35" name="Google Shape;35;p1"/>
          <p:cNvGrpSpPr/>
          <p:nvPr/>
        </p:nvGrpSpPr>
        <p:grpSpPr>
          <a:xfrm rot="5400000">
            <a:off x="3820522" y="-3960968"/>
            <a:ext cx="10349110" cy="18287997"/>
            <a:chOff x="0" y="-47625"/>
            <a:chExt cx="2709333" cy="4864217"/>
          </a:xfrm>
        </p:grpSpPr>
        <p:sp>
          <p:nvSpPr>
            <p:cNvPr id="36" name="Google Shape;36;p1"/>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37" name="Google Shape;37;p1"/>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8" name="Google Shape;38;p1"/>
          <p:cNvGrpSpPr/>
          <p:nvPr/>
        </p:nvGrpSpPr>
        <p:grpSpPr>
          <a:xfrm>
            <a:off x="870313" y="567004"/>
            <a:ext cx="16645748" cy="9294084"/>
            <a:chOff x="0" y="0"/>
            <a:chExt cx="22194332" cy="12392113"/>
          </a:xfrm>
        </p:grpSpPr>
        <p:sp>
          <p:nvSpPr>
            <p:cNvPr id="39" name="Google Shape;39;p1"/>
            <p:cNvSpPr/>
            <p:nvPr/>
          </p:nvSpPr>
          <p:spPr>
            <a:xfrm>
              <a:off x="4028" y="1210497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3">
                <a:alphaModFix/>
              </a:blip>
              <a:stretch>
                <a:fillRect r="-522" b="-5575360"/>
              </a:stretch>
            </a:blipFill>
            <a:ln>
              <a:noFill/>
            </a:ln>
          </p:spPr>
        </p:sp>
        <p:sp>
          <p:nvSpPr>
            <p:cNvPr id="40" name="Google Shape;40;p1"/>
            <p:cNvSpPr/>
            <p:nvPr/>
          </p:nvSpPr>
          <p:spPr>
            <a:xfrm>
              <a:off x="0" y="77552"/>
              <a:ext cx="340312" cy="12301860"/>
            </a:xfrm>
            <a:custGeom>
              <a:avLst/>
              <a:gdLst/>
              <a:ahLst/>
              <a:cxnLst/>
              <a:rect l="l" t="t" r="r" b="b"/>
              <a:pathLst>
                <a:path w="340312" h="12301860" extrusionOk="0">
                  <a:moveTo>
                    <a:pt x="0" y="0"/>
                  </a:moveTo>
                  <a:lnTo>
                    <a:pt x="340312" y="0"/>
                  </a:lnTo>
                  <a:lnTo>
                    <a:pt x="340312" y="12301861"/>
                  </a:lnTo>
                  <a:lnTo>
                    <a:pt x="0" y="12301861"/>
                  </a:lnTo>
                  <a:lnTo>
                    <a:pt x="0" y="0"/>
                  </a:lnTo>
                  <a:close/>
                </a:path>
              </a:pathLst>
            </a:custGeom>
            <a:blipFill rotWithShape="1">
              <a:blip r:embed="rId4">
                <a:alphaModFix/>
              </a:blip>
              <a:stretch>
                <a:fillRect r="-5322991"/>
              </a:stretch>
            </a:blipFill>
            <a:ln>
              <a:noFill/>
            </a:ln>
          </p:spPr>
        </p:sp>
        <p:sp>
          <p:nvSpPr>
            <p:cNvPr id="41" name="Google Shape;41;p1"/>
            <p:cNvSpPr/>
            <p:nvPr/>
          </p:nvSpPr>
          <p:spPr>
            <a:xfrm>
              <a:off x="4028" y="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4">
                <a:alphaModFix/>
              </a:blip>
              <a:stretch>
                <a:fillRect r="-522" b="-5575360"/>
              </a:stretch>
            </a:blipFill>
            <a:ln>
              <a:noFill/>
            </a:ln>
          </p:spPr>
        </p:sp>
        <p:sp>
          <p:nvSpPr>
            <p:cNvPr id="42" name="Google Shape;42;p1"/>
            <p:cNvSpPr/>
            <p:nvPr/>
          </p:nvSpPr>
          <p:spPr>
            <a:xfrm rot="5400000">
              <a:off x="15859452" y="6057233"/>
              <a:ext cx="12379413" cy="290346"/>
            </a:xfrm>
            <a:custGeom>
              <a:avLst/>
              <a:gdLst/>
              <a:ahLst/>
              <a:cxnLst/>
              <a:rect l="l" t="t" r="r" b="b"/>
              <a:pathLst>
                <a:path w="12379413" h="290346" extrusionOk="0">
                  <a:moveTo>
                    <a:pt x="0" y="0"/>
                  </a:moveTo>
                  <a:lnTo>
                    <a:pt x="12379412" y="0"/>
                  </a:lnTo>
                  <a:lnTo>
                    <a:pt x="12379412" y="290346"/>
                  </a:lnTo>
                  <a:lnTo>
                    <a:pt x="0" y="290346"/>
                  </a:lnTo>
                  <a:lnTo>
                    <a:pt x="0" y="0"/>
                  </a:lnTo>
                  <a:close/>
                </a:path>
              </a:pathLst>
            </a:custGeom>
            <a:blipFill rotWithShape="1">
              <a:blip r:embed="rId5">
                <a:alphaModFix/>
              </a:blip>
              <a:stretch>
                <a:fillRect r="-522" b="-2755511"/>
              </a:stretch>
            </a:blipFill>
            <a:ln>
              <a:noFill/>
            </a:ln>
          </p:spPr>
        </p:sp>
      </p:grpSp>
      <p:sp>
        <p:nvSpPr>
          <p:cNvPr id="43" name="Google Shape;43;p1"/>
          <p:cNvSpPr txBox="1"/>
          <p:nvPr/>
        </p:nvSpPr>
        <p:spPr>
          <a:xfrm>
            <a:off x="2709943" y="923925"/>
            <a:ext cx="96399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9507"/>
              <a:buFont typeface="Arial"/>
              <a:buNone/>
            </a:pPr>
            <a:endParaRPr sz="1400" b="0" i="0" u="none" strike="noStrike" cap="none">
              <a:solidFill>
                <a:srgbClr val="000000"/>
              </a:solidFill>
              <a:latin typeface="Arial"/>
              <a:ea typeface="Arial"/>
              <a:cs typeface="Arial"/>
              <a:sym typeface="Arial"/>
            </a:endParaRPr>
          </a:p>
        </p:txBody>
      </p:sp>
      <p:sp>
        <p:nvSpPr>
          <p:cNvPr id="44" name="Google Shape;44;p1"/>
          <p:cNvSpPr txBox="1"/>
          <p:nvPr/>
        </p:nvSpPr>
        <p:spPr>
          <a:xfrm>
            <a:off x="1820055" y="923925"/>
            <a:ext cx="46683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9507"/>
              <a:buFont typeface="Arial"/>
              <a:buNone/>
            </a:pPr>
            <a:endParaRPr sz="1400" b="0" i="0" u="none" strike="noStrike" cap="none">
              <a:solidFill>
                <a:srgbClr val="000000"/>
              </a:solidFill>
              <a:latin typeface="Arial"/>
              <a:ea typeface="Arial"/>
              <a:cs typeface="Arial"/>
              <a:sym typeface="Arial"/>
            </a:endParaRPr>
          </a:p>
        </p:txBody>
      </p:sp>
      <p:sp>
        <p:nvSpPr>
          <p:cNvPr id="45" name="Google Shape;45;p1"/>
          <p:cNvSpPr txBox="1"/>
          <p:nvPr/>
        </p:nvSpPr>
        <p:spPr>
          <a:xfrm>
            <a:off x="8740468" y="1766735"/>
            <a:ext cx="7611900" cy="2154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7099"/>
              <a:buFont typeface="Arial"/>
              <a:buNone/>
            </a:pPr>
            <a:endParaRPr sz="1400" b="0" i="0" u="none" strike="noStrike" cap="none">
              <a:solidFill>
                <a:srgbClr val="000000"/>
              </a:solidFill>
              <a:latin typeface="Arial"/>
              <a:ea typeface="Arial"/>
              <a:cs typeface="Arial"/>
              <a:sym typeface="Arial"/>
            </a:endParaRPr>
          </a:p>
        </p:txBody>
      </p:sp>
      <p:pic>
        <p:nvPicPr>
          <p:cNvPr id="46" name="Google Shape;46;p1"/>
          <p:cNvPicPr preferRelativeResize="0"/>
          <p:nvPr/>
        </p:nvPicPr>
        <p:blipFill>
          <a:blip r:embed="rId6">
            <a:alphaModFix/>
          </a:blip>
          <a:stretch>
            <a:fillRect/>
          </a:stretch>
        </p:blipFill>
        <p:spPr>
          <a:xfrm>
            <a:off x="9564250" y="4314175"/>
            <a:ext cx="2965975" cy="2354350"/>
          </a:xfrm>
          <a:prstGeom prst="rect">
            <a:avLst/>
          </a:prstGeom>
          <a:noFill/>
          <a:ln>
            <a:noFill/>
          </a:ln>
          <a:effectLst>
            <a:outerShdw blurRad="57150" dist="76200" dir="5400000" algn="bl" rotWithShape="0">
              <a:srgbClr val="000000">
                <a:alpha val="50000"/>
              </a:srgbClr>
            </a:outerShdw>
          </a:effectLst>
        </p:spPr>
      </p:pic>
      <p:pic>
        <p:nvPicPr>
          <p:cNvPr id="47" name="Google Shape;47;p1"/>
          <p:cNvPicPr preferRelativeResize="0"/>
          <p:nvPr/>
        </p:nvPicPr>
        <p:blipFill>
          <a:blip r:embed="rId7">
            <a:alphaModFix/>
          </a:blip>
          <a:stretch>
            <a:fillRect/>
          </a:stretch>
        </p:blipFill>
        <p:spPr>
          <a:xfrm>
            <a:off x="9125875" y="4186925"/>
            <a:ext cx="2965975" cy="2608850"/>
          </a:xfrm>
          <a:prstGeom prst="rect">
            <a:avLst/>
          </a:prstGeom>
          <a:noFill/>
          <a:ln>
            <a:noFill/>
          </a:ln>
          <a:effectLst>
            <a:outerShdw blurRad="57150" dist="95250" dir="5400000" algn="bl" rotWithShape="0">
              <a:srgbClr val="000000">
                <a:alpha val="50000"/>
              </a:srgbClr>
            </a:outerShdw>
          </a:effectLst>
        </p:spPr>
      </p:pic>
      <p:pic>
        <p:nvPicPr>
          <p:cNvPr id="48" name="Google Shape;48;p1"/>
          <p:cNvPicPr preferRelativeResize="0"/>
          <p:nvPr/>
        </p:nvPicPr>
        <p:blipFill>
          <a:blip r:embed="rId8">
            <a:alphaModFix/>
          </a:blip>
          <a:stretch>
            <a:fillRect/>
          </a:stretch>
        </p:blipFill>
        <p:spPr>
          <a:xfrm>
            <a:off x="8443875" y="4059650"/>
            <a:ext cx="3351375" cy="2884600"/>
          </a:xfrm>
          <a:prstGeom prst="rect">
            <a:avLst/>
          </a:prstGeom>
          <a:noFill/>
          <a:ln>
            <a:noFill/>
          </a:ln>
          <a:effectLst>
            <a:outerShdw blurRad="57150" dist="114300" dir="5400000" algn="bl" rotWithShape="0">
              <a:srgbClr val="000000">
                <a:alpha val="50000"/>
              </a:srgbClr>
            </a:outerShdw>
          </a:effectLst>
        </p:spPr>
      </p:pic>
      <p:pic>
        <p:nvPicPr>
          <p:cNvPr id="49" name="Google Shape;49;p1"/>
          <p:cNvPicPr preferRelativeResize="0"/>
          <p:nvPr/>
        </p:nvPicPr>
        <p:blipFill>
          <a:blip r:embed="rId9">
            <a:alphaModFix/>
          </a:blip>
          <a:stretch>
            <a:fillRect/>
          </a:stretch>
        </p:blipFill>
        <p:spPr>
          <a:xfrm>
            <a:off x="7632975" y="3932400"/>
            <a:ext cx="3743325" cy="3202750"/>
          </a:xfrm>
          <a:prstGeom prst="rect">
            <a:avLst/>
          </a:prstGeom>
          <a:noFill/>
          <a:ln>
            <a:noFill/>
          </a:ln>
          <a:effectLst>
            <a:outerShdw blurRad="57150" dist="95250" dir="5400000" algn="bl" rotWithShape="0">
              <a:srgbClr val="000000">
                <a:alpha val="50000"/>
              </a:srgbClr>
            </a:outerShdw>
          </a:effectLst>
        </p:spPr>
      </p:pic>
      <p:pic>
        <p:nvPicPr>
          <p:cNvPr id="50" name="Google Shape;50;p1"/>
          <p:cNvPicPr preferRelativeResize="0"/>
          <p:nvPr/>
        </p:nvPicPr>
        <p:blipFill>
          <a:blip r:embed="rId10">
            <a:alphaModFix/>
          </a:blip>
          <a:stretch>
            <a:fillRect/>
          </a:stretch>
        </p:blipFill>
        <p:spPr>
          <a:xfrm>
            <a:off x="7517500" y="3820875"/>
            <a:ext cx="3452477" cy="3420325"/>
          </a:xfrm>
          <a:prstGeom prst="rect">
            <a:avLst/>
          </a:prstGeom>
          <a:noFill/>
          <a:ln>
            <a:noFill/>
          </a:ln>
          <a:effectLst>
            <a:outerShdw blurRad="57150" dist="152400" dir="5400000" algn="bl" rotWithShape="0">
              <a:srgbClr val="000000">
                <a:alpha val="50000"/>
              </a:srgbClr>
            </a:outerShdw>
          </a:effectLst>
        </p:spPr>
      </p:pic>
      <p:sp>
        <p:nvSpPr>
          <p:cNvPr id="52" name="Google Shape;52;p1"/>
          <p:cNvSpPr txBox="1"/>
          <p:nvPr/>
        </p:nvSpPr>
        <p:spPr>
          <a:xfrm>
            <a:off x="5958588" y="7559350"/>
            <a:ext cx="646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Children playing on a wooden slide in a park</a:t>
            </a:r>
            <a:endParaRPr sz="1600" b="1"/>
          </a:p>
        </p:txBody>
      </p:sp>
      <p:sp>
        <p:nvSpPr>
          <p:cNvPr id="53" name="Google Shape;53;p1"/>
          <p:cNvSpPr txBox="1"/>
          <p:nvPr/>
        </p:nvSpPr>
        <p:spPr>
          <a:xfrm>
            <a:off x="2801950" y="1389625"/>
            <a:ext cx="12091800" cy="969600"/>
          </a:xfrm>
          <a:prstGeom prst="rect">
            <a:avLst/>
          </a:prstGeom>
          <a:noFill/>
          <a:ln>
            <a:noFill/>
          </a:ln>
          <a:effectLst>
            <a:outerShdw blurRad="57150" dist="571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5100" b="1">
                <a:solidFill>
                  <a:srgbClr val="0F1D5E"/>
                </a:solidFill>
                <a:latin typeface="Archivo Black"/>
                <a:ea typeface="Archivo Black"/>
                <a:cs typeface="Archivo Black"/>
                <a:sym typeface="Archivo Black"/>
              </a:rPr>
              <a:t>Image Caption Generator</a:t>
            </a:r>
            <a:endParaRPr sz="1700" b="1">
              <a:solidFill>
                <a:srgbClr val="0F1D5E"/>
              </a:solidFill>
              <a:latin typeface="Archivo Black"/>
              <a:ea typeface="Archivo Black"/>
              <a:cs typeface="Archivo Black"/>
              <a:sym typeface="Archivo Black"/>
            </a:endParaRPr>
          </a:p>
        </p:txBody>
      </p:sp>
      <p:sp>
        <p:nvSpPr>
          <p:cNvPr id="54" name="Google Shape;54;p1"/>
          <p:cNvSpPr txBox="1"/>
          <p:nvPr/>
        </p:nvSpPr>
        <p:spPr>
          <a:xfrm>
            <a:off x="1934400" y="3921425"/>
            <a:ext cx="4861500" cy="328163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500" b="1" dirty="0">
                <a:solidFill>
                  <a:srgbClr val="990000"/>
                </a:solidFill>
              </a:rPr>
              <a:t>Presented by:</a:t>
            </a:r>
            <a:endParaRPr sz="2500" b="1" dirty="0">
              <a:solidFill>
                <a:srgbClr val="990000"/>
              </a:solidFill>
            </a:endParaRPr>
          </a:p>
          <a:p>
            <a:pPr marL="0" lvl="0" indent="0" algn="l" rtl="0">
              <a:lnSpc>
                <a:spcPct val="115000"/>
              </a:lnSpc>
              <a:spcBef>
                <a:spcPts val="0"/>
              </a:spcBef>
              <a:spcAft>
                <a:spcPts val="0"/>
              </a:spcAft>
              <a:buNone/>
            </a:pPr>
            <a:br>
              <a:rPr lang="en-US" sz="2500" u="sng" dirty="0">
                <a:solidFill>
                  <a:srgbClr val="990000"/>
                </a:solidFill>
              </a:rPr>
            </a:br>
            <a:r>
              <a:rPr lang="en-US" sz="2500" dirty="0">
                <a:solidFill>
                  <a:srgbClr val="990000"/>
                </a:solidFill>
                <a:latin typeface="Times New Roman"/>
                <a:ea typeface="Times New Roman"/>
                <a:cs typeface="Times New Roman"/>
                <a:sym typeface="Times New Roman"/>
              </a:rPr>
              <a:t>Akansha Sharma                                                        Akshi Jain                                                                                        Bhavini Talach                                                                           </a:t>
            </a:r>
            <a:r>
              <a:rPr lang="en-US" sz="2500" dirty="0" err="1">
                <a:solidFill>
                  <a:srgbClr val="990000"/>
                </a:solidFill>
                <a:latin typeface="Times New Roman"/>
                <a:ea typeface="Times New Roman"/>
                <a:cs typeface="Times New Roman"/>
                <a:sym typeface="Times New Roman"/>
              </a:rPr>
              <a:t>Charcha</a:t>
            </a:r>
            <a:r>
              <a:rPr lang="en-US" sz="2500" dirty="0">
                <a:solidFill>
                  <a:srgbClr val="990000"/>
                </a:solidFill>
                <a:latin typeface="Times New Roman"/>
                <a:ea typeface="Times New Roman"/>
                <a:cs typeface="Times New Roman"/>
                <a:sym typeface="Times New Roman"/>
              </a:rPr>
              <a:t> </a:t>
            </a:r>
            <a:r>
              <a:rPr lang="en-US" sz="2500" dirty="0" err="1">
                <a:solidFill>
                  <a:srgbClr val="990000"/>
                </a:solidFill>
                <a:latin typeface="Times New Roman"/>
                <a:ea typeface="Times New Roman"/>
                <a:cs typeface="Times New Roman"/>
                <a:sym typeface="Times New Roman"/>
              </a:rPr>
              <a:t>Galav</a:t>
            </a:r>
            <a:r>
              <a:rPr lang="en-US" sz="2500" dirty="0">
                <a:solidFill>
                  <a:srgbClr val="990000"/>
                </a:solidFill>
                <a:latin typeface="Times New Roman"/>
                <a:ea typeface="Times New Roman"/>
                <a:cs typeface="Times New Roman"/>
                <a:sym typeface="Times New Roman"/>
              </a:rPr>
              <a:t>                                                                                 Dimple Suthar</a:t>
            </a:r>
            <a:endParaRPr sz="2500" dirty="0">
              <a:solidFill>
                <a:srgbClr val="990000"/>
              </a:solidFill>
            </a:endParaRPr>
          </a:p>
        </p:txBody>
      </p:sp>
      <p:sp>
        <p:nvSpPr>
          <p:cNvPr id="55" name="Google Shape;55;p1"/>
          <p:cNvSpPr txBox="1"/>
          <p:nvPr/>
        </p:nvSpPr>
        <p:spPr>
          <a:xfrm>
            <a:off x="13277650" y="4314175"/>
            <a:ext cx="3588900" cy="136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500" b="1">
                <a:solidFill>
                  <a:srgbClr val="990000"/>
                </a:solidFill>
              </a:rPr>
              <a:t>Project Guide:</a:t>
            </a:r>
            <a:endParaRPr sz="2500" b="1">
              <a:solidFill>
                <a:srgbClr val="990000"/>
              </a:solidFill>
            </a:endParaRPr>
          </a:p>
          <a:p>
            <a:pPr marL="0" lvl="0" indent="0" algn="l" rtl="0">
              <a:lnSpc>
                <a:spcPct val="115000"/>
              </a:lnSpc>
              <a:spcBef>
                <a:spcPts val="0"/>
              </a:spcBef>
              <a:spcAft>
                <a:spcPts val="0"/>
              </a:spcAft>
              <a:buNone/>
            </a:pPr>
            <a:br>
              <a:rPr lang="en-US" sz="2000" u="sng">
                <a:solidFill>
                  <a:srgbClr val="C3D109"/>
                </a:solidFill>
              </a:rPr>
            </a:br>
            <a:r>
              <a:rPr lang="en-US" sz="2500">
                <a:solidFill>
                  <a:srgbClr val="990000"/>
                </a:solidFill>
              </a:rPr>
              <a:t> Dr. Varun P. Saxena</a:t>
            </a:r>
            <a:endParaRPr sz="2500">
              <a:solidFill>
                <a:srgbClr val="990000"/>
              </a:solidFill>
            </a:endParaRPr>
          </a:p>
        </p:txBody>
      </p:sp>
      <p:pic>
        <p:nvPicPr>
          <p:cNvPr id="2" name="Google Shape;51;p1">
            <a:extLst>
              <a:ext uri="{FF2B5EF4-FFF2-40B4-BE49-F238E27FC236}">
                <a16:creationId xmlns:a16="http://schemas.microsoft.com/office/drawing/2014/main" id="{79DC9655-6D72-672F-3542-B9E276398C89}"/>
              </a:ext>
            </a:extLst>
          </p:cNvPr>
          <p:cNvPicPr preferRelativeResize="0"/>
          <p:nvPr/>
        </p:nvPicPr>
        <p:blipFill>
          <a:blip r:embed="rId11">
            <a:alphaModFix/>
          </a:blip>
          <a:stretch>
            <a:fillRect/>
          </a:stretch>
        </p:blipFill>
        <p:spPr>
          <a:xfrm>
            <a:off x="5847138" y="3667597"/>
            <a:ext cx="4755100" cy="3817850"/>
          </a:xfrm>
          <a:prstGeom prst="rect">
            <a:avLst/>
          </a:prstGeom>
          <a:noFill/>
          <a:ln>
            <a:noFill/>
          </a:ln>
          <a:effectLst>
            <a:outerShdw blurRad="57150" dist="104775" dir="5400000" algn="bl" rotWithShape="0">
              <a:srgbClr val="000000">
                <a:alpha val="56000"/>
              </a:srgbClr>
            </a:outerShdw>
          </a:effectLst>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0" scaled="0"/>
        </a:gradFill>
        <a:effectLst/>
      </p:bgPr>
    </p:bg>
    <p:spTree>
      <p:nvGrpSpPr>
        <p:cNvPr id="1" name="Shape 161"/>
        <p:cNvGrpSpPr/>
        <p:nvPr/>
      </p:nvGrpSpPr>
      <p:grpSpPr>
        <a:xfrm>
          <a:off x="0" y="0"/>
          <a:ext cx="0" cy="0"/>
          <a:chOff x="0" y="0"/>
          <a:chExt cx="0" cy="0"/>
        </a:xfrm>
      </p:grpSpPr>
      <p:grpSp>
        <p:nvGrpSpPr>
          <p:cNvPr id="162" name="Google Shape;162;p9"/>
          <p:cNvGrpSpPr/>
          <p:nvPr/>
        </p:nvGrpSpPr>
        <p:grpSpPr>
          <a:xfrm>
            <a:off x="870313" y="567004"/>
            <a:ext cx="16645748" cy="9294084"/>
            <a:chOff x="0" y="0"/>
            <a:chExt cx="22194332" cy="12392113"/>
          </a:xfrm>
        </p:grpSpPr>
        <p:sp>
          <p:nvSpPr>
            <p:cNvPr id="163" name="Google Shape;163;p9"/>
            <p:cNvSpPr/>
            <p:nvPr/>
          </p:nvSpPr>
          <p:spPr>
            <a:xfrm>
              <a:off x="4028" y="1210497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3">
                <a:alphaModFix/>
              </a:blip>
              <a:stretch>
                <a:fillRect r="-522" b="-5575360"/>
              </a:stretch>
            </a:blipFill>
            <a:ln>
              <a:noFill/>
            </a:ln>
          </p:spPr>
        </p:sp>
        <p:sp>
          <p:nvSpPr>
            <p:cNvPr id="164" name="Google Shape;164;p9"/>
            <p:cNvSpPr/>
            <p:nvPr/>
          </p:nvSpPr>
          <p:spPr>
            <a:xfrm>
              <a:off x="0" y="77552"/>
              <a:ext cx="340312" cy="12301860"/>
            </a:xfrm>
            <a:custGeom>
              <a:avLst/>
              <a:gdLst/>
              <a:ahLst/>
              <a:cxnLst/>
              <a:rect l="l" t="t" r="r" b="b"/>
              <a:pathLst>
                <a:path w="340312" h="12301860" extrusionOk="0">
                  <a:moveTo>
                    <a:pt x="0" y="0"/>
                  </a:moveTo>
                  <a:lnTo>
                    <a:pt x="340312" y="0"/>
                  </a:lnTo>
                  <a:lnTo>
                    <a:pt x="340312" y="12301861"/>
                  </a:lnTo>
                  <a:lnTo>
                    <a:pt x="0" y="12301861"/>
                  </a:lnTo>
                  <a:lnTo>
                    <a:pt x="0" y="0"/>
                  </a:lnTo>
                  <a:close/>
                </a:path>
              </a:pathLst>
            </a:custGeom>
            <a:blipFill rotWithShape="1">
              <a:blip r:embed="rId4">
                <a:alphaModFix/>
              </a:blip>
              <a:stretch>
                <a:fillRect r="-5322991"/>
              </a:stretch>
            </a:blipFill>
            <a:ln>
              <a:noFill/>
            </a:ln>
          </p:spPr>
        </p:sp>
        <p:sp>
          <p:nvSpPr>
            <p:cNvPr id="165" name="Google Shape;165;p9"/>
            <p:cNvSpPr/>
            <p:nvPr/>
          </p:nvSpPr>
          <p:spPr>
            <a:xfrm>
              <a:off x="4028" y="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4">
                <a:alphaModFix/>
              </a:blip>
              <a:stretch>
                <a:fillRect r="-522" b="-5575360"/>
              </a:stretch>
            </a:blipFill>
            <a:ln>
              <a:noFill/>
            </a:ln>
          </p:spPr>
        </p:sp>
        <p:sp>
          <p:nvSpPr>
            <p:cNvPr id="166" name="Google Shape;166;p9"/>
            <p:cNvSpPr/>
            <p:nvPr/>
          </p:nvSpPr>
          <p:spPr>
            <a:xfrm rot="5400000">
              <a:off x="15859452" y="6057233"/>
              <a:ext cx="12379413" cy="290346"/>
            </a:xfrm>
            <a:custGeom>
              <a:avLst/>
              <a:gdLst/>
              <a:ahLst/>
              <a:cxnLst/>
              <a:rect l="l" t="t" r="r" b="b"/>
              <a:pathLst>
                <a:path w="12379413" h="290346" extrusionOk="0">
                  <a:moveTo>
                    <a:pt x="0" y="0"/>
                  </a:moveTo>
                  <a:lnTo>
                    <a:pt x="12379412" y="0"/>
                  </a:lnTo>
                  <a:lnTo>
                    <a:pt x="12379412" y="290346"/>
                  </a:lnTo>
                  <a:lnTo>
                    <a:pt x="0" y="290346"/>
                  </a:lnTo>
                  <a:lnTo>
                    <a:pt x="0" y="0"/>
                  </a:lnTo>
                  <a:close/>
                </a:path>
              </a:pathLst>
            </a:custGeom>
            <a:blipFill rotWithShape="1">
              <a:blip r:embed="rId5">
                <a:alphaModFix/>
              </a:blip>
              <a:stretch>
                <a:fillRect r="-522" b="-2755511"/>
              </a:stretch>
            </a:blipFill>
            <a:ln>
              <a:noFill/>
            </a:ln>
          </p:spPr>
        </p:sp>
      </p:grpSp>
      <p:grpSp>
        <p:nvGrpSpPr>
          <p:cNvPr id="169" name="Google Shape;169;p9"/>
          <p:cNvGrpSpPr/>
          <p:nvPr/>
        </p:nvGrpSpPr>
        <p:grpSpPr>
          <a:xfrm>
            <a:off x="14829141" y="1642889"/>
            <a:ext cx="1722163" cy="1722163"/>
            <a:chOff x="0" y="0"/>
            <a:chExt cx="812800" cy="812800"/>
          </a:xfrm>
        </p:grpSpPr>
        <p:sp>
          <p:nvSpPr>
            <p:cNvPr id="170" name="Google Shape;17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2" name="Google Shape;172;p9"/>
          <p:cNvSpPr/>
          <p:nvPr/>
        </p:nvSpPr>
        <p:spPr>
          <a:xfrm>
            <a:off x="14829141" y="7133579"/>
            <a:ext cx="2260569" cy="226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26771" r="-26769"/>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A330FFD9-CFD6-59F6-8B28-37A855EE9155}"/>
              </a:ext>
            </a:extLst>
          </p:cNvPr>
          <p:cNvSpPr txBox="1"/>
          <p:nvPr/>
        </p:nvSpPr>
        <p:spPr>
          <a:xfrm>
            <a:off x="1872544" y="1395657"/>
            <a:ext cx="14542912" cy="1246495"/>
          </a:xfrm>
          <a:prstGeom prst="rect">
            <a:avLst/>
          </a:prstGeom>
          <a:noFill/>
        </p:spPr>
        <p:txBody>
          <a:bodyPr wrap="square">
            <a:spAutoFit/>
          </a:bodyPr>
          <a:lstStyle/>
          <a:p>
            <a:r>
              <a:rPr lang="en-IN" sz="7500" dirty="0">
                <a:solidFill>
                  <a:schemeClr val="tx1">
                    <a:lumMod val="75000"/>
                  </a:schemeClr>
                </a:solidFill>
                <a:latin typeface="Archivo Black" panose="020B0604020202020204" charset="0"/>
              </a:rPr>
              <a:t>Python Libraries Employed</a:t>
            </a:r>
          </a:p>
        </p:txBody>
      </p:sp>
      <p:sp>
        <p:nvSpPr>
          <p:cNvPr id="7" name="TextBox 6">
            <a:extLst>
              <a:ext uri="{FF2B5EF4-FFF2-40B4-BE49-F238E27FC236}">
                <a16:creationId xmlns:a16="http://schemas.microsoft.com/office/drawing/2014/main" id="{0DF95CF2-008E-5051-83A8-5FD4FCDECBAA}"/>
              </a:ext>
            </a:extLst>
          </p:cNvPr>
          <p:cNvSpPr txBox="1"/>
          <p:nvPr/>
        </p:nvSpPr>
        <p:spPr>
          <a:xfrm>
            <a:off x="1872544" y="3003577"/>
            <a:ext cx="13118050" cy="6001643"/>
          </a:xfrm>
          <a:prstGeom prst="rect">
            <a:avLst/>
          </a:prstGeom>
          <a:noFill/>
        </p:spPr>
        <p:txBody>
          <a:bodyPr wrap="square">
            <a:spAutoFit/>
          </a:bodyPr>
          <a:lstStyle/>
          <a:p>
            <a:pPr marL="266700" marR="367030" indent="0" algn="just" rtl="0">
              <a:spcBef>
                <a:spcPts val="5"/>
              </a:spcBef>
              <a:spcAft>
                <a:spcPts val="0"/>
              </a:spcAft>
              <a:buNone/>
            </a:pPr>
            <a:r>
              <a:rPr lang="en-US" sz="2400" b="1" dirty="0">
                <a:solidFill>
                  <a:srgbClr val="000000"/>
                </a:solidFill>
                <a:latin typeface="Times New Roman" panose="02020603050405020304" pitchFamily="18" charset="0"/>
                <a:cs typeface="Times New Roman" panose="02020603050405020304" pitchFamily="18" charset="0"/>
              </a:rPr>
              <a:t> </a:t>
            </a:r>
            <a:endParaRPr lang="en-US" sz="2400" b="1" i="0" u="none" strike="noStrike" dirty="0">
              <a:solidFill>
                <a:srgbClr val="000000"/>
              </a:solidFill>
              <a:effectLst/>
              <a:latin typeface="Times New Roman" panose="02020603050405020304" pitchFamily="18" charset="0"/>
              <a:cs typeface="Times New Roman" panose="02020603050405020304" pitchFamily="18" charset="0"/>
            </a:endParaRPr>
          </a:p>
          <a:p>
            <a:pPr marL="495300" marR="367030" algn="just" rtl="0">
              <a:spcBef>
                <a:spcPts val="5"/>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a. TensorFlow/</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Keras</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These are the primary frameworks used for building and training the deep learning models. TensorFlow provides the backend computational power, while </a:t>
            </a:r>
            <a:r>
              <a:rPr lang="en-US" sz="2400" b="0" i="0" u="none" strike="noStrike" dirty="0" err="1">
                <a:solidFill>
                  <a:srgbClr val="000000"/>
                </a:solidFill>
                <a:effectLst/>
                <a:latin typeface="Times New Roman" panose="02020603050405020304" pitchFamily="18" charset="0"/>
                <a:cs typeface="Times New Roman" panose="02020603050405020304" pitchFamily="18" charset="0"/>
              </a:rPr>
              <a:t>Keras</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 offers a user-friendly interface for designing and training neural networks.</a:t>
            </a:r>
            <a:endParaRPr lang="en-US" sz="2400" b="0" dirty="0">
              <a:effectLst/>
              <a:latin typeface="Times New Roman" panose="02020603050405020304" pitchFamily="18" charset="0"/>
              <a:cs typeface="Times New Roman" panose="02020603050405020304" pitchFamily="18" charset="0"/>
            </a:endParaRPr>
          </a:p>
          <a:p>
            <a:pPr marL="495300" marR="367030" algn="just" rtl="0">
              <a:spcBef>
                <a:spcPts val="5"/>
              </a:spcBef>
              <a:spcAft>
                <a:spcPts val="0"/>
              </a:spcAft>
            </a:pPr>
            <a:endParaRPr lang="en-US" sz="2400" b="1" i="0" u="none" strike="noStrike" dirty="0">
              <a:solidFill>
                <a:srgbClr val="000000"/>
              </a:solidFill>
              <a:effectLst/>
              <a:latin typeface="Times New Roman" panose="02020603050405020304" pitchFamily="18" charset="0"/>
              <a:cs typeface="Times New Roman" panose="02020603050405020304" pitchFamily="18" charset="0"/>
            </a:endParaRPr>
          </a:p>
          <a:p>
            <a:pPr marL="495300" marR="367030" algn="just" rtl="0">
              <a:spcBef>
                <a:spcPts val="5"/>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b. OpenCV:</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This library is used for image processing tasks, such as reading and writing images, and applying transformations like resizing and cropping.</a:t>
            </a:r>
            <a:endParaRPr lang="en-US" sz="2400" b="0" dirty="0">
              <a:effectLst/>
              <a:latin typeface="Times New Roman" panose="02020603050405020304" pitchFamily="18" charset="0"/>
              <a:cs typeface="Times New Roman" panose="02020603050405020304" pitchFamily="18" charset="0"/>
            </a:endParaRPr>
          </a:p>
          <a:p>
            <a:pPr marL="495300" marR="367030" algn="just" rtl="0">
              <a:spcBef>
                <a:spcPts val="5"/>
              </a:spcBef>
              <a:spcAft>
                <a:spcPts val="0"/>
              </a:spcAft>
            </a:pPr>
            <a:endParaRPr lang="en-US" sz="2400" b="1" i="0" u="none" strike="noStrike" dirty="0">
              <a:solidFill>
                <a:srgbClr val="000000"/>
              </a:solidFill>
              <a:effectLst/>
              <a:latin typeface="Times New Roman" panose="02020603050405020304" pitchFamily="18" charset="0"/>
              <a:cs typeface="Times New Roman" panose="02020603050405020304" pitchFamily="18" charset="0"/>
            </a:endParaRPr>
          </a:p>
          <a:p>
            <a:pPr marL="495300" marR="367030" algn="just" rtl="0">
              <a:spcBef>
                <a:spcPts val="5"/>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c. NumPy</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 Essential for numerical computations and handling multidimensional arrays, which are integral to managing image and text data.</a:t>
            </a:r>
            <a:endParaRPr lang="en-US" sz="2400" b="0" dirty="0">
              <a:effectLst/>
              <a:latin typeface="Times New Roman" panose="02020603050405020304" pitchFamily="18" charset="0"/>
              <a:cs typeface="Times New Roman" panose="02020603050405020304" pitchFamily="18" charset="0"/>
            </a:endParaRPr>
          </a:p>
          <a:p>
            <a:pPr marL="495300" marR="367030" algn="just" rtl="0">
              <a:spcBef>
                <a:spcPts val="5"/>
              </a:spcBef>
              <a:spcAft>
                <a:spcPts val="0"/>
              </a:spcAft>
            </a:pPr>
            <a:endParaRPr lang="en-US" sz="2400" b="1" i="0" u="none" strike="noStrike" dirty="0">
              <a:solidFill>
                <a:srgbClr val="000000"/>
              </a:solidFill>
              <a:effectLst/>
              <a:latin typeface="Times New Roman" panose="02020603050405020304" pitchFamily="18" charset="0"/>
              <a:cs typeface="Times New Roman" panose="02020603050405020304" pitchFamily="18" charset="0"/>
            </a:endParaRPr>
          </a:p>
          <a:p>
            <a:pPr marL="495300" marR="367030" algn="just" rtl="0">
              <a:spcBef>
                <a:spcPts val="5"/>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d. Text-to-Speech (TTS)</a:t>
            </a:r>
            <a:r>
              <a:rPr lang="en-US" sz="2400" dirty="0">
                <a:latin typeface="Times New Roman" panose="02020603050405020304" pitchFamily="18" charset="0"/>
                <a:cs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gTTS</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(Google Text-to-Speech): </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This library is used to convert the generated captions into speech, enabling an auditory output for the captions.</a:t>
            </a:r>
            <a:endParaRPr lang="en-US" sz="2400" b="0" dirty="0">
              <a:effectLst/>
              <a:latin typeface="Times New Roman" panose="02020603050405020304" pitchFamily="18" charset="0"/>
              <a:cs typeface="Times New Roman" panose="02020603050405020304" pitchFamily="18" charset="0"/>
            </a:endParaRPr>
          </a:p>
          <a:p>
            <a:pPr marL="0" indent="0">
              <a:buNone/>
            </a:pP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5400000" scaled="0"/>
        </a:gradFill>
        <a:effectLst/>
      </p:bgPr>
    </p:bg>
    <p:spTree>
      <p:nvGrpSpPr>
        <p:cNvPr id="1" name="Shape 147"/>
        <p:cNvGrpSpPr/>
        <p:nvPr/>
      </p:nvGrpSpPr>
      <p:grpSpPr>
        <a:xfrm>
          <a:off x="0" y="0"/>
          <a:ext cx="0" cy="0"/>
          <a:chOff x="0" y="0"/>
          <a:chExt cx="0" cy="0"/>
        </a:xfrm>
      </p:grpSpPr>
      <p:sp>
        <p:nvSpPr>
          <p:cNvPr id="148" name="Google Shape;148;p6"/>
          <p:cNvSpPr/>
          <p:nvPr/>
        </p:nvSpPr>
        <p:spPr>
          <a:xfrm>
            <a:off x="12753317" y="4581933"/>
            <a:ext cx="2728351" cy="272834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4F7DCF"/>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
          <p:cNvSpPr txBox="1"/>
          <p:nvPr/>
        </p:nvSpPr>
        <p:spPr>
          <a:xfrm>
            <a:off x="1028700" y="912802"/>
            <a:ext cx="7500938"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8000"/>
              <a:buFont typeface="Arial"/>
              <a:buNone/>
            </a:pPr>
            <a:r>
              <a:rPr lang="en-IN" sz="7500" b="0" i="0" u="none" strike="noStrike" cap="none" dirty="0">
                <a:solidFill>
                  <a:schemeClr val="tx1">
                    <a:lumMod val="75000"/>
                  </a:schemeClr>
                </a:solidFill>
                <a:latin typeface="Archivo Black" panose="020B0604020202020204" charset="0"/>
                <a:sym typeface="Arial"/>
              </a:rPr>
              <a:t>Dataset Used</a:t>
            </a:r>
            <a:endParaRPr sz="7500" b="0" i="0" u="none" strike="noStrike" cap="none" dirty="0">
              <a:solidFill>
                <a:schemeClr val="tx1">
                  <a:lumMod val="75000"/>
                </a:schemeClr>
              </a:solidFill>
              <a:latin typeface="Archivo Black" panose="020B0604020202020204" charset="0"/>
              <a:sym typeface="Arial"/>
            </a:endParaRPr>
          </a:p>
        </p:txBody>
      </p:sp>
      <p:sp>
        <p:nvSpPr>
          <p:cNvPr id="150" name="Google Shape;150;p6"/>
          <p:cNvSpPr txBox="1"/>
          <p:nvPr/>
        </p:nvSpPr>
        <p:spPr>
          <a:xfrm>
            <a:off x="2109047" y="2242643"/>
            <a:ext cx="155574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3500"/>
              <a:buFont typeface="Arial"/>
              <a:buNone/>
            </a:pPr>
            <a:endParaRPr sz="1400" b="0" i="0" u="none" strike="noStrike" cap="none">
              <a:solidFill>
                <a:srgbClr val="000000"/>
              </a:solidFill>
              <a:latin typeface="Arial"/>
              <a:ea typeface="Arial"/>
              <a:cs typeface="Arial"/>
              <a:sym typeface="Arial"/>
            </a:endParaRPr>
          </a:p>
        </p:txBody>
      </p:sp>
      <p:grpSp>
        <p:nvGrpSpPr>
          <p:cNvPr id="151" name="Google Shape;151;p6"/>
          <p:cNvGrpSpPr/>
          <p:nvPr/>
        </p:nvGrpSpPr>
        <p:grpSpPr>
          <a:xfrm>
            <a:off x="11645351" y="8734798"/>
            <a:ext cx="1265638" cy="1265638"/>
            <a:chOff x="0" y="0"/>
            <a:chExt cx="1687517" cy="1687517"/>
          </a:xfrm>
        </p:grpSpPr>
        <p:grpSp>
          <p:nvGrpSpPr>
            <p:cNvPr id="152" name="Google Shape;152;p6"/>
            <p:cNvGrpSpPr/>
            <p:nvPr/>
          </p:nvGrpSpPr>
          <p:grpSpPr>
            <a:xfrm>
              <a:off x="0" y="0"/>
              <a:ext cx="1687517" cy="1687517"/>
              <a:chOff x="0" y="0"/>
              <a:chExt cx="812800" cy="812800"/>
            </a:xfrm>
          </p:grpSpPr>
          <p:sp>
            <p:nvSpPr>
              <p:cNvPr id="153" name="Google Shape;153;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5" name="Google Shape;155;p6"/>
            <p:cNvSpPr/>
            <p:nvPr/>
          </p:nvSpPr>
          <p:spPr>
            <a:xfrm>
              <a:off x="100734" y="100737"/>
              <a:ext cx="1486049" cy="14860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26771" r="-26769"/>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p6"/>
          <p:cNvSpPr/>
          <p:nvPr/>
        </p:nvSpPr>
        <p:spPr>
          <a:xfrm>
            <a:off x="3355475" y="3369775"/>
            <a:ext cx="10499100" cy="6840900"/>
          </a:xfrm>
          <a:prstGeom prst="ellipse">
            <a:avLst/>
          </a:prstGeom>
          <a:solidFill>
            <a:srgbClr val="B1DCEB"/>
          </a:solidFill>
          <a:ln w="9525" cap="flat" cmpd="sng">
            <a:solidFill>
              <a:srgbClr val="B1DC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 name="Google Shape;157;p6"/>
          <p:cNvSpPr/>
          <p:nvPr/>
        </p:nvSpPr>
        <p:spPr>
          <a:xfrm>
            <a:off x="12910992" y="4739609"/>
            <a:ext cx="2413000" cy="241299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4899" r="-24899"/>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99018B70-8440-71B2-2E2B-91CA73A5EB4C}"/>
              </a:ext>
            </a:extLst>
          </p:cNvPr>
          <p:cNvSpPr txBox="1"/>
          <p:nvPr/>
        </p:nvSpPr>
        <p:spPr>
          <a:xfrm>
            <a:off x="1289448" y="3298244"/>
            <a:ext cx="9236868" cy="661207"/>
          </a:xfrm>
          <a:prstGeom prst="rect">
            <a:avLst/>
          </a:prstGeom>
          <a:noFill/>
        </p:spPr>
        <p:txBody>
          <a:bodyPr wrap="square">
            <a:spAutoFit/>
          </a:bodyPr>
          <a:lstStyle/>
          <a:p>
            <a:pPr lvl="0" algn="just">
              <a:lnSpc>
                <a:spcPct val="150000"/>
              </a:lnSpc>
              <a:spcAft>
                <a:spcPts val="1000"/>
              </a:spcAft>
              <a:tabLst>
                <a:tab pos="228600" algn="l"/>
              </a:tabLst>
            </a:pPr>
            <a:r>
              <a:rPr lang="en-IN" sz="28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FLICKR8K DATASET</a:t>
            </a:r>
            <a:endParaRPr lang="en-IN" sz="28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B00DA5-42D9-2F18-E03A-66729F562ACD}"/>
              </a:ext>
            </a:extLst>
          </p:cNvPr>
          <p:cNvSpPr txBox="1"/>
          <p:nvPr/>
        </p:nvSpPr>
        <p:spPr>
          <a:xfrm>
            <a:off x="1646957" y="4358489"/>
            <a:ext cx="9236868" cy="4032194"/>
          </a:xfrm>
          <a:prstGeom prst="rect">
            <a:avLst/>
          </a:prstGeom>
          <a:noFill/>
        </p:spPr>
        <p:txBody>
          <a:bodyPr wrap="square">
            <a:spAutoFit/>
          </a:bodyPr>
          <a:lstStyle/>
          <a:p>
            <a:pPr marL="342900" lvl="0" indent="-342900" algn="just">
              <a:lnSpc>
                <a:spcPct val="150000"/>
              </a:lnSpc>
              <a:spcAft>
                <a:spcPts val="1000"/>
              </a:spcAft>
              <a:buFont typeface="Arial" panose="020B0604020202020204" pitchFamily="34" charset="0"/>
              <a:buChar char="•"/>
              <a:tabLst>
                <a:tab pos="228600" algn="l"/>
              </a:tabLs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Flickr8k dataset is a public benchmark dataset for image to sentence description. This dataset consists of 8000 images with five captions for each image. These images are extracted from diverse groups in Flickr website.</a:t>
            </a:r>
          </a:p>
          <a:p>
            <a:pPr>
              <a:lnSpc>
                <a:spcPct val="150000"/>
              </a:lnSpc>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 dataset has 6000 images in training dataset, 1000 images in development dataset and 1000 images in test dataset.</a:t>
            </a: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0" scaled="0"/>
        </a:gradFill>
        <a:effectLst/>
      </p:bgPr>
    </p:bg>
    <p:spTree>
      <p:nvGrpSpPr>
        <p:cNvPr id="1" name="Shape 178"/>
        <p:cNvGrpSpPr/>
        <p:nvPr/>
      </p:nvGrpSpPr>
      <p:grpSpPr>
        <a:xfrm>
          <a:off x="0" y="0"/>
          <a:ext cx="0" cy="0"/>
          <a:chOff x="0" y="0"/>
          <a:chExt cx="0" cy="0"/>
        </a:xfrm>
      </p:grpSpPr>
      <p:grpSp>
        <p:nvGrpSpPr>
          <p:cNvPr id="179" name="Google Shape;179;p10"/>
          <p:cNvGrpSpPr/>
          <p:nvPr/>
        </p:nvGrpSpPr>
        <p:grpSpPr>
          <a:xfrm>
            <a:off x="10246919" y="-1629451"/>
            <a:ext cx="11281767" cy="12213989"/>
            <a:chOff x="0" y="0"/>
            <a:chExt cx="750764" cy="812800"/>
          </a:xfrm>
        </p:grpSpPr>
        <p:sp>
          <p:nvSpPr>
            <p:cNvPr id="180" name="Google Shape;180;p10"/>
            <p:cNvSpPr/>
            <p:nvPr/>
          </p:nvSpPr>
          <p:spPr>
            <a:xfrm>
              <a:off x="0" y="0"/>
              <a:ext cx="750764" cy="812800"/>
            </a:xfrm>
            <a:custGeom>
              <a:avLst/>
              <a:gdLst/>
              <a:ahLst/>
              <a:cxnLst/>
              <a:rect l="l" t="t" r="r" b="b"/>
              <a:pathLst>
                <a:path w="750764" h="812800" extrusionOk="0">
                  <a:moveTo>
                    <a:pt x="375382" y="0"/>
                  </a:moveTo>
                  <a:cubicBezTo>
                    <a:pt x="168064" y="0"/>
                    <a:pt x="0" y="181951"/>
                    <a:pt x="0" y="406400"/>
                  </a:cubicBezTo>
                  <a:cubicBezTo>
                    <a:pt x="0" y="630849"/>
                    <a:pt x="168064" y="812800"/>
                    <a:pt x="375382" y="812800"/>
                  </a:cubicBezTo>
                  <a:cubicBezTo>
                    <a:pt x="582700" y="812800"/>
                    <a:pt x="750764" y="630849"/>
                    <a:pt x="750764" y="406400"/>
                  </a:cubicBezTo>
                  <a:cubicBezTo>
                    <a:pt x="750764" y="181951"/>
                    <a:pt x="582700" y="0"/>
                    <a:pt x="375382" y="0"/>
                  </a:cubicBezTo>
                  <a:close/>
                </a:path>
              </a:pathLst>
            </a:custGeom>
            <a:solidFill>
              <a:srgbClr val="CDF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83" name="Google Shape;183;p10"/>
          <p:cNvGrpSpPr/>
          <p:nvPr/>
        </p:nvGrpSpPr>
        <p:grpSpPr>
          <a:xfrm>
            <a:off x="1951228" y="3922588"/>
            <a:ext cx="3870752" cy="3902103"/>
            <a:chOff x="0" y="0"/>
            <a:chExt cx="5161003" cy="5202804"/>
          </a:xfrm>
        </p:grpSpPr>
        <p:sp>
          <p:nvSpPr>
            <p:cNvPr id="184" name="Google Shape;184;p10"/>
            <p:cNvSpPr txBox="1"/>
            <p:nvPr/>
          </p:nvSpPr>
          <p:spPr>
            <a:xfrm>
              <a:off x="0" y="0"/>
              <a:ext cx="5161003"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200"/>
                <a:buFont typeface="Arial"/>
                <a:buNone/>
              </a:pPr>
              <a:endParaRPr sz="1400" b="0" i="0" u="none" strike="noStrike" cap="none" dirty="0">
                <a:solidFill>
                  <a:srgbClr val="000000"/>
                </a:solidFill>
                <a:latin typeface="Arial"/>
                <a:ea typeface="Arial"/>
                <a:cs typeface="Arial"/>
                <a:sym typeface="Arial"/>
              </a:endParaRPr>
            </a:p>
          </p:txBody>
        </p:sp>
        <p:sp>
          <p:nvSpPr>
            <p:cNvPr id="185" name="Google Shape;185;p10"/>
            <p:cNvSpPr txBox="1"/>
            <p:nvPr/>
          </p:nvSpPr>
          <p:spPr>
            <a:xfrm>
              <a:off x="0" y="3990928"/>
              <a:ext cx="5161003"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200"/>
                <a:buFont typeface="Arial"/>
                <a:buNone/>
              </a:pPr>
              <a:endParaRPr sz="1400" b="0" i="0" u="none" strike="noStrike" cap="none" dirty="0">
                <a:solidFill>
                  <a:srgbClr val="000000"/>
                </a:solidFill>
                <a:latin typeface="Arial"/>
                <a:ea typeface="Arial"/>
                <a:cs typeface="Arial"/>
                <a:sym typeface="Arial"/>
              </a:endParaRPr>
            </a:p>
          </p:txBody>
        </p:sp>
        <p:sp>
          <p:nvSpPr>
            <p:cNvPr id="186" name="Google Shape;186;p10"/>
            <p:cNvSpPr txBox="1"/>
            <p:nvPr/>
          </p:nvSpPr>
          <p:spPr>
            <a:xfrm>
              <a:off x="0" y="924617"/>
              <a:ext cx="4192500" cy="2872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399"/>
                <a:buFont typeface="Arial"/>
                <a:buNone/>
              </a:pPr>
              <a:endParaRPr sz="1400" b="0" i="0" u="none" strike="noStrike" cap="none" dirty="0">
                <a:solidFill>
                  <a:srgbClr val="000000"/>
                </a:solidFill>
                <a:latin typeface="Arial"/>
                <a:ea typeface="Arial"/>
                <a:cs typeface="Arial"/>
                <a:sym typeface="Arial"/>
              </a:endParaRPr>
            </a:p>
          </p:txBody>
        </p:sp>
        <p:sp>
          <p:nvSpPr>
            <p:cNvPr id="187" name="Google Shape;187;p10"/>
            <p:cNvSpPr txBox="1"/>
            <p:nvPr/>
          </p:nvSpPr>
          <p:spPr>
            <a:xfrm>
              <a:off x="0" y="4915545"/>
              <a:ext cx="4381500" cy="2872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399"/>
                <a:buFont typeface="Arial"/>
                <a:buNone/>
              </a:pPr>
              <a:endParaRPr sz="1400" b="0" i="0" u="none" strike="noStrike" cap="none" dirty="0">
                <a:solidFill>
                  <a:srgbClr val="000000"/>
                </a:solidFill>
                <a:latin typeface="Arial"/>
                <a:ea typeface="Arial"/>
                <a:cs typeface="Arial"/>
                <a:sym typeface="Arial"/>
              </a:endParaRPr>
            </a:p>
          </p:txBody>
        </p:sp>
      </p:grpSp>
      <p:sp>
        <p:nvSpPr>
          <p:cNvPr id="200" name="Google Shape;200;p10"/>
          <p:cNvSpPr/>
          <p:nvPr/>
        </p:nvSpPr>
        <p:spPr>
          <a:xfrm>
            <a:off x="9641208" y="2578820"/>
            <a:ext cx="1584702" cy="158469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78573" t="-29532" r="-25042"/>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4EAA0058-B6DA-1047-3121-AD572DCD090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46919" y="3408612"/>
            <a:ext cx="6687502" cy="5429747"/>
          </a:xfrm>
          <a:prstGeom prst="rect">
            <a:avLst/>
          </a:prstGeom>
          <a:noFill/>
          <a:ln>
            <a:noFill/>
          </a:ln>
        </p:spPr>
      </p:pic>
      <p:pic>
        <p:nvPicPr>
          <p:cNvPr id="3" name="Picture 2">
            <a:extLst>
              <a:ext uri="{FF2B5EF4-FFF2-40B4-BE49-F238E27FC236}">
                <a16:creationId xmlns:a16="http://schemas.microsoft.com/office/drawing/2014/main" id="{BA1539D2-2587-6D3D-6070-E7560C1EAE6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53579" y="4317519"/>
            <a:ext cx="7633257" cy="3507172"/>
          </a:xfrm>
          <a:prstGeom prst="rect">
            <a:avLst/>
          </a:prstGeom>
          <a:noFill/>
          <a:ln>
            <a:noFill/>
          </a:ln>
        </p:spPr>
      </p:pic>
      <p:sp>
        <p:nvSpPr>
          <p:cNvPr id="6" name="TextBox 5">
            <a:extLst>
              <a:ext uri="{FF2B5EF4-FFF2-40B4-BE49-F238E27FC236}">
                <a16:creationId xmlns:a16="http://schemas.microsoft.com/office/drawing/2014/main" id="{E4B8F0AB-A904-1721-A383-0C1876440B33}"/>
              </a:ext>
            </a:extLst>
          </p:cNvPr>
          <p:cNvSpPr txBox="1"/>
          <p:nvPr/>
        </p:nvSpPr>
        <p:spPr>
          <a:xfrm>
            <a:off x="1951228" y="937588"/>
            <a:ext cx="13093510" cy="1246495"/>
          </a:xfrm>
          <a:prstGeom prst="rect">
            <a:avLst/>
          </a:prstGeom>
          <a:noFill/>
        </p:spPr>
        <p:txBody>
          <a:bodyPr wrap="square">
            <a:spAutoFit/>
          </a:bodyPr>
          <a:lstStyle/>
          <a:p>
            <a:r>
              <a:rPr lang="en-IN" sz="7500" dirty="0">
                <a:solidFill>
                  <a:schemeClr val="tx1">
                    <a:lumMod val="75000"/>
                  </a:schemeClr>
                </a:solidFill>
                <a:latin typeface="Archivo Black" panose="020B0604020202020204" charset="0"/>
              </a:rPr>
              <a:t>Proposed System Output</a:t>
            </a:r>
          </a:p>
        </p:txBody>
      </p:sp>
      <p:sp>
        <p:nvSpPr>
          <p:cNvPr id="8" name="TextBox 7">
            <a:extLst>
              <a:ext uri="{FF2B5EF4-FFF2-40B4-BE49-F238E27FC236}">
                <a16:creationId xmlns:a16="http://schemas.microsoft.com/office/drawing/2014/main" id="{2FFBC32A-99E2-E611-4546-FC74E2A8E16F}"/>
              </a:ext>
            </a:extLst>
          </p:cNvPr>
          <p:cNvSpPr txBox="1"/>
          <p:nvPr/>
        </p:nvSpPr>
        <p:spPr>
          <a:xfrm>
            <a:off x="2869385" y="8974271"/>
            <a:ext cx="4452436"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Language Translation Options</a:t>
            </a:r>
            <a:endParaRPr lang="en-IN" sz="2400" b="1" dirty="0"/>
          </a:p>
        </p:txBody>
      </p:sp>
      <p:sp>
        <p:nvSpPr>
          <p:cNvPr id="10" name="TextBox 9">
            <a:extLst>
              <a:ext uri="{FF2B5EF4-FFF2-40B4-BE49-F238E27FC236}">
                <a16:creationId xmlns:a16="http://schemas.microsoft.com/office/drawing/2014/main" id="{67FEB012-B398-D3B3-FE71-1987A6C4F829}"/>
              </a:ext>
            </a:extLst>
          </p:cNvPr>
          <p:cNvSpPr txBox="1"/>
          <p:nvPr/>
        </p:nvSpPr>
        <p:spPr>
          <a:xfrm>
            <a:off x="12715875" y="8987609"/>
            <a:ext cx="2946796" cy="461665"/>
          </a:xfrm>
          <a:prstGeom prst="rect">
            <a:avLst/>
          </a:prstGeom>
          <a:noFill/>
        </p:spPr>
        <p:txBody>
          <a:bodyPr wrap="square">
            <a:spAutoFit/>
          </a:bodyPr>
          <a:lstStyle/>
          <a:p>
            <a:r>
              <a:rPr lang="en-US" sz="2400" b="1" i="0" u="none" strike="noStrike" dirty="0">
                <a:solidFill>
                  <a:srgbClr val="000000"/>
                </a:solidFill>
                <a:effectLst/>
                <a:latin typeface="Times New Roman" panose="02020603050405020304" pitchFamily="18" charset="0"/>
                <a:cs typeface="Times New Roman" panose="02020603050405020304" pitchFamily="18" charset="0"/>
              </a:rPr>
              <a:t>Final Output</a:t>
            </a:r>
            <a:endParaRPr lang="en-IN" sz="2400" b="1" dirty="0"/>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5400000" scaled="0"/>
        </a:gradFill>
        <a:effectLst/>
      </p:bgPr>
    </p:bg>
    <p:spTree>
      <p:nvGrpSpPr>
        <p:cNvPr id="1" name="Shape 147"/>
        <p:cNvGrpSpPr/>
        <p:nvPr/>
      </p:nvGrpSpPr>
      <p:grpSpPr>
        <a:xfrm>
          <a:off x="0" y="0"/>
          <a:ext cx="0" cy="0"/>
          <a:chOff x="0" y="0"/>
          <a:chExt cx="0" cy="0"/>
        </a:xfrm>
      </p:grpSpPr>
      <p:sp>
        <p:nvSpPr>
          <p:cNvPr id="149" name="Google Shape;149;p6"/>
          <p:cNvSpPr txBox="1"/>
          <p:nvPr/>
        </p:nvSpPr>
        <p:spPr>
          <a:xfrm>
            <a:off x="1328737" y="412740"/>
            <a:ext cx="7500938"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8000"/>
              <a:buFont typeface="Arial"/>
              <a:buNone/>
            </a:pPr>
            <a:r>
              <a:rPr lang="en-IN" sz="7500" b="0" i="0" u="none" strike="noStrike" cap="none" dirty="0">
                <a:solidFill>
                  <a:schemeClr val="tx1">
                    <a:lumMod val="75000"/>
                  </a:schemeClr>
                </a:solidFill>
                <a:latin typeface="Archivo Black" panose="020B0604020202020204" charset="0"/>
                <a:sym typeface="Arial"/>
              </a:rPr>
              <a:t>Applications</a:t>
            </a:r>
            <a:endParaRPr sz="7500" b="0" i="0" u="none" strike="noStrike" cap="none" dirty="0">
              <a:solidFill>
                <a:schemeClr val="tx1">
                  <a:lumMod val="75000"/>
                </a:schemeClr>
              </a:solidFill>
              <a:latin typeface="Archivo Black" panose="020B0604020202020204" charset="0"/>
              <a:sym typeface="Arial"/>
            </a:endParaRPr>
          </a:p>
        </p:txBody>
      </p:sp>
      <p:sp>
        <p:nvSpPr>
          <p:cNvPr id="150" name="Google Shape;150;p6"/>
          <p:cNvSpPr txBox="1"/>
          <p:nvPr/>
        </p:nvSpPr>
        <p:spPr>
          <a:xfrm>
            <a:off x="2109047" y="2242643"/>
            <a:ext cx="155574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3500"/>
              <a:buFont typeface="Arial"/>
              <a:buNone/>
            </a:pPr>
            <a:endParaRPr sz="1400" b="0" i="0" u="none" strike="noStrike" cap="none">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D4917652-5A65-271F-1D4F-7040A9AB3786}"/>
              </a:ext>
            </a:extLst>
          </p:cNvPr>
          <p:cNvPicPr>
            <a:picLocks noChangeAspect="1"/>
          </p:cNvPicPr>
          <p:nvPr/>
        </p:nvPicPr>
        <p:blipFill>
          <a:blip r:embed="rId3"/>
          <a:stretch>
            <a:fillRect/>
          </a:stretch>
        </p:blipFill>
        <p:spPr>
          <a:xfrm>
            <a:off x="13362865" y="2755125"/>
            <a:ext cx="3035126" cy="3035126"/>
          </a:xfrm>
          <a:prstGeom prst="rect">
            <a:avLst/>
          </a:prstGeom>
        </p:spPr>
      </p:pic>
      <p:pic>
        <p:nvPicPr>
          <p:cNvPr id="11" name="Picture 10">
            <a:extLst>
              <a:ext uri="{FF2B5EF4-FFF2-40B4-BE49-F238E27FC236}">
                <a16:creationId xmlns:a16="http://schemas.microsoft.com/office/drawing/2014/main" id="{59FAAF43-6BE5-1FDE-0F08-F4E970D4B363}"/>
              </a:ext>
            </a:extLst>
          </p:cNvPr>
          <p:cNvPicPr>
            <a:picLocks noChangeAspect="1"/>
          </p:cNvPicPr>
          <p:nvPr/>
        </p:nvPicPr>
        <p:blipFill>
          <a:blip r:embed="rId4"/>
          <a:stretch>
            <a:fillRect/>
          </a:stretch>
        </p:blipFill>
        <p:spPr>
          <a:xfrm>
            <a:off x="1890009" y="2755125"/>
            <a:ext cx="3035126" cy="3035126"/>
          </a:xfrm>
          <a:prstGeom prst="rect">
            <a:avLst/>
          </a:prstGeom>
        </p:spPr>
      </p:pic>
      <p:pic>
        <p:nvPicPr>
          <p:cNvPr id="13" name="Picture 12">
            <a:extLst>
              <a:ext uri="{FF2B5EF4-FFF2-40B4-BE49-F238E27FC236}">
                <a16:creationId xmlns:a16="http://schemas.microsoft.com/office/drawing/2014/main" id="{D451C09A-5709-5888-1952-DEC516CBA4A9}"/>
              </a:ext>
            </a:extLst>
          </p:cNvPr>
          <p:cNvPicPr>
            <a:picLocks noChangeAspect="1"/>
          </p:cNvPicPr>
          <p:nvPr/>
        </p:nvPicPr>
        <p:blipFill>
          <a:blip r:embed="rId5"/>
          <a:stretch>
            <a:fillRect/>
          </a:stretch>
        </p:blipFill>
        <p:spPr>
          <a:xfrm>
            <a:off x="7626437" y="2755125"/>
            <a:ext cx="3035126" cy="3035126"/>
          </a:xfrm>
          <a:prstGeom prst="rect">
            <a:avLst/>
          </a:prstGeom>
        </p:spPr>
      </p:pic>
      <p:sp>
        <p:nvSpPr>
          <p:cNvPr id="15" name="TextBox 14">
            <a:extLst>
              <a:ext uri="{FF2B5EF4-FFF2-40B4-BE49-F238E27FC236}">
                <a16:creationId xmlns:a16="http://schemas.microsoft.com/office/drawing/2014/main" id="{822C65FD-05F9-10C6-0DE9-FD4B319B4284}"/>
              </a:ext>
            </a:extLst>
          </p:cNvPr>
          <p:cNvSpPr txBox="1"/>
          <p:nvPr/>
        </p:nvSpPr>
        <p:spPr>
          <a:xfrm>
            <a:off x="1080932" y="6070531"/>
            <a:ext cx="4653280" cy="523220"/>
          </a:xfrm>
          <a:prstGeom prst="rect">
            <a:avLst/>
          </a:prstGeom>
          <a:noFill/>
        </p:spPr>
        <p:txBody>
          <a:bodyPr wrap="square">
            <a:spAutoFit/>
          </a:bodyPr>
          <a:lstStyle/>
          <a:p>
            <a:pPr marL="266700" marR="367030" indent="0" algn="ctr" rtl="0">
              <a:spcBef>
                <a:spcPts val="5"/>
              </a:spcBef>
              <a:spcAft>
                <a:spcPts val="0"/>
              </a:spcAft>
              <a:buNone/>
            </a:pPr>
            <a:r>
              <a:rPr lang="en-IN" sz="2800" b="1" dirty="0">
                <a:solidFill>
                  <a:srgbClr val="C00000"/>
                </a:solidFill>
                <a:latin typeface="Times New Roman" panose="02020603050405020304" pitchFamily="18" charset="0"/>
                <a:cs typeface="Times New Roman" panose="02020603050405020304" pitchFamily="18" charset="0"/>
              </a:rPr>
              <a:t>Enhanced Accessibility</a:t>
            </a:r>
            <a:endParaRPr lang="en-IN" sz="28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6B698C7-1014-0508-CC13-BBFC40D97C75}"/>
              </a:ext>
            </a:extLst>
          </p:cNvPr>
          <p:cNvSpPr txBox="1"/>
          <p:nvPr/>
        </p:nvSpPr>
        <p:spPr>
          <a:xfrm>
            <a:off x="7702748" y="5916643"/>
            <a:ext cx="2882503" cy="830997"/>
          </a:xfrm>
          <a:prstGeom prst="rect">
            <a:avLst/>
          </a:prstGeom>
          <a:noFill/>
        </p:spPr>
        <p:txBody>
          <a:bodyPr wrap="square">
            <a:spAutoFit/>
          </a:bodyPr>
          <a:lstStyle/>
          <a:p>
            <a:pPr marL="266700" marR="367030" indent="0" algn="ctr" rtl="0">
              <a:spcBef>
                <a:spcPts val="5"/>
              </a:spcBef>
              <a:spcAft>
                <a:spcPts val="0"/>
              </a:spcAft>
              <a:buNone/>
            </a:pPr>
            <a:r>
              <a:rPr lang="en-IN" sz="2400" b="1" dirty="0">
                <a:solidFill>
                  <a:srgbClr val="C00000"/>
                </a:solidFill>
                <a:latin typeface="Times New Roman" panose="02020603050405020304" pitchFamily="18" charset="0"/>
                <a:cs typeface="Times New Roman" panose="02020603050405020304" pitchFamily="18" charset="0"/>
              </a:rPr>
              <a:t>Self-Driving Cars</a:t>
            </a:r>
            <a:endParaRPr lang="en-IN" sz="2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D18851B5-5EBF-0025-802C-589336967F50}"/>
              </a:ext>
            </a:extLst>
          </p:cNvPr>
          <p:cNvSpPr txBox="1"/>
          <p:nvPr/>
        </p:nvSpPr>
        <p:spPr>
          <a:xfrm>
            <a:off x="12996458" y="5916643"/>
            <a:ext cx="3767939" cy="830997"/>
          </a:xfrm>
          <a:prstGeom prst="rect">
            <a:avLst/>
          </a:prstGeom>
          <a:noFill/>
        </p:spPr>
        <p:txBody>
          <a:bodyPr wrap="square">
            <a:spAutoFit/>
          </a:bodyPr>
          <a:lstStyle/>
          <a:p>
            <a:pPr marL="266700" marR="367030" indent="0" algn="ctr" rtl="0">
              <a:spcBef>
                <a:spcPts val="5"/>
              </a:spcBef>
              <a:spcAft>
                <a:spcPts val="0"/>
              </a:spcAft>
              <a:buNone/>
            </a:pPr>
            <a:r>
              <a:rPr lang="en-IN" sz="2400" b="1" dirty="0">
                <a:solidFill>
                  <a:srgbClr val="C00000"/>
                </a:solidFill>
                <a:latin typeface="Times New Roman" panose="02020603050405020304" pitchFamily="18" charset="0"/>
                <a:cs typeface="Times New Roman" panose="02020603050405020304" pitchFamily="18" charset="0"/>
              </a:rPr>
              <a:t>Support for multilingual Content</a:t>
            </a:r>
            <a:endParaRPr lang="en-IN" sz="24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45D8ACCB-1FA9-6968-5D4E-BFC296908404}"/>
              </a:ext>
            </a:extLst>
          </p:cNvPr>
          <p:cNvSpPr txBox="1"/>
          <p:nvPr/>
        </p:nvSpPr>
        <p:spPr>
          <a:xfrm>
            <a:off x="1580558" y="6874031"/>
            <a:ext cx="3654028" cy="1938992"/>
          </a:xfrm>
          <a:prstGeom prst="rect">
            <a:avLst/>
          </a:prstGeom>
          <a:noFill/>
        </p:spPr>
        <p:txBody>
          <a:bodyPr wrap="square">
            <a:spAutoFit/>
          </a:bodyPr>
          <a:lstStyle/>
          <a:p>
            <a:pPr algn="ct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Im</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proves accessibility for visually impaired individuals by providing descriptive inclusivity and equal access to information.</a:t>
            </a:r>
            <a:endParaRPr lang="en-IN" sz="2400" dirty="0"/>
          </a:p>
        </p:txBody>
      </p:sp>
      <p:sp>
        <p:nvSpPr>
          <p:cNvPr id="23" name="TextBox 22">
            <a:extLst>
              <a:ext uri="{FF2B5EF4-FFF2-40B4-BE49-F238E27FC236}">
                <a16:creationId xmlns:a16="http://schemas.microsoft.com/office/drawing/2014/main" id="{FA500960-72B8-2C71-CF0D-814D64E182F4}"/>
              </a:ext>
            </a:extLst>
          </p:cNvPr>
          <p:cNvSpPr txBox="1"/>
          <p:nvPr/>
        </p:nvSpPr>
        <p:spPr>
          <a:xfrm>
            <a:off x="6881216" y="6874032"/>
            <a:ext cx="4525565" cy="1938992"/>
          </a:xfrm>
          <a:prstGeom prst="rect">
            <a:avLst/>
          </a:prstGeom>
          <a:noFill/>
        </p:spPr>
        <p:txBody>
          <a:bodyPr wrap="square">
            <a:spAutoFit/>
          </a:bodyPr>
          <a:lstStyle/>
          <a:p>
            <a:pPr algn="ct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Automatic driving is one of the biggest challenges and if we can properly caption the scene around the car, it can give a boost to the self driving system.</a:t>
            </a:r>
            <a:endParaRPr lang="en-IN" sz="2400" dirty="0"/>
          </a:p>
        </p:txBody>
      </p:sp>
      <p:sp>
        <p:nvSpPr>
          <p:cNvPr id="25" name="TextBox 24">
            <a:extLst>
              <a:ext uri="{FF2B5EF4-FFF2-40B4-BE49-F238E27FC236}">
                <a16:creationId xmlns:a16="http://schemas.microsoft.com/office/drawing/2014/main" id="{E9BD8BA6-2F58-1FEE-4D57-59A43CBFDE3E}"/>
              </a:ext>
            </a:extLst>
          </p:cNvPr>
          <p:cNvSpPr txBox="1"/>
          <p:nvPr/>
        </p:nvSpPr>
        <p:spPr>
          <a:xfrm>
            <a:off x="12939503" y="6874032"/>
            <a:ext cx="3767939" cy="2308324"/>
          </a:xfrm>
          <a:prstGeom prst="rect">
            <a:avLst/>
          </a:prstGeom>
          <a:noFill/>
        </p:spPr>
        <p:txBody>
          <a:bodyPr wrap="square">
            <a:spAutoFit/>
          </a:bodyPr>
          <a:lstStyle/>
          <a:p>
            <a:pPr algn="ct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Generates captions in multiple languages, breaking language barriers and enabling global reach, beneficial for multinational platform.</a:t>
            </a:r>
            <a:endParaRPr lang="en-IN" sz="2400" dirty="0"/>
          </a:p>
        </p:txBody>
      </p:sp>
    </p:spTree>
    <p:extLst>
      <p:ext uri="{BB962C8B-B14F-4D97-AF65-F5344CB8AC3E}">
        <p14:creationId xmlns:p14="http://schemas.microsoft.com/office/powerpoint/2010/main" val="85025166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0" scaled="0"/>
        </a:gradFill>
        <a:effectLst/>
      </p:bgPr>
    </p:bg>
    <p:spTree>
      <p:nvGrpSpPr>
        <p:cNvPr id="1" name="Shape 161"/>
        <p:cNvGrpSpPr/>
        <p:nvPr/>
      </p:nvGrpSpPr>
      <p:grpSpPr>
        <a:xfrm>
          <a:off x="0" y="0"/>
          <a:ext cx="0" cy="0"/>
          <a:chOff x="0" y="0"/>
          <a:chExt cx="0" cy="0"/>
        </a:xfrm>
      </p:grpSpPr>
      <p:grpSp>
        <p:nvGrpSpPr>
          <p:cNvPr id="162" name="Google Shape;162;p9"/>
          <p:cNvGrpSpPr/>
          <p:nvPr/>
        </p:nvGrpSpPr>
        <p:grpSpPr>
          <a:xfrm>
            <a:off x="870313" y="567004"/>
            <a:ext cx="16645748" cy="9294084"/>
            <a:chOff x="0" y="0"/>
            <a:chExt cx="22194332" cy="12392113"/>
          </a:xfrm>
        </p:grpSpPr>
        <p:sp>
          <p:nvSpPr>
            <p:cNvPr id="163" name="Google Shape;163;p9"/>
            <p:cNvSpPr/>
            <p:nvPr/>
          </p:nvSpPr>
          <p:spPr>
            <a:xfrm>
              <a:off x="4028" y="1210497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3">
                <a:alphaModFix/>
              </a:blip>
              <a:stretch>
                <a:fillRect r="-522" b="-5575360"/>
              </a:stretch>
            </a:blipFill>
            <a:ln>
              <a:noFill/>
            </a:ln>
          </p:spPr>
        </p:sp>
        <p:sp>
          <p:nvSpPr>
            <p:cNvPr id="164" name="Google Shape;164;p9"/>
            <p:cNvSpPr/>
            <p:nvPr/>
          </p:nvSpPr>
          <p:spPr>
            <a:xfrm>
              <a:off x="0" y="77552"/>
              <a:ext cx="340312" cy="12301860"/>
            </a:xfrm>
            <a:custGeom>
              <a:avLst/>
              <a:gdLst/>
              <a:ahLst/>
              <a:cxnLst/>
              <a:rect l="l" t="t" r="r" b="b"/>
              <a:pathLst>
                <a:path w="340312" h="12301860" extrusionOk="0">
                  <a:moveTo>
                    <a:pt x="0" y="0"/>
                  </a:moveTo>
                  <a:lnTo>
                    <a:pt x="340312" y="0"/>
                  </a:lnTo>
                  <a:lnTo>
                    <a:pt x="340312" y="12301861"/>
                  </a:lnTo>
                  <a:lnTo>
                    <a:pt x="0" y="12301861"/>
                  </a:lnTo>
                  <a:lnTo>
                    <a:pt x="0" y="0"/>
                  </a:lnTo>
                  <a:close/>
                </a:path>
              </a:pathLst>
            </a:custGeom>
            <a:blipFill rotWithShape="1">
              <a:blip r:embed="rId4">
                <a:alphaModFix/>
              </a:blip>
              <a:stretch>
                <a:fillRect r="-5322991"/>
              </a:stretch>
            </a:blipFill>
            <a:ln>
              <a:noFill/>
            </a:ln>
          </p:spPr>
        </p:sp>
        <p:sp>
          <p:nvSpPr>
            <p:cNvPr id="165" name="Google Shape;165;p9"/>
            <p:cNvSpPr/>
            <p:nvPr/>
          </p:nvSpPr>
          <p:spPr>
            <a:xfrm>
              <a:off x="4028" y="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4">
                <a:alphaModFix/>
              </a:blip>
              <a:stretch>
                <a:fillRect r="-522" b="-5575360"/>
              </a:stretch>
            </a:blipFill>
            <a:ln>
              <a:noFill/>
            </a:ln>
          </p:spPr>
        </p:sp>
        <p:sp>
          <p:nvSpPr>
            <p:cNvPr id="166" name="Google Shape;166;p9"/>
            <p:cNvSpPr/>
            <p:nvPr/>
          </p:nvSpPr>
          <p:spPr>
            <a:xfrm rot="5400000">
              <a:off x="15859452" y="6057233"/>
              <a:ext cx="12379413" cy="290346"/>
            </a:xfrm>
            <a:custGeom>
              <a:avLst/>
              <a:gdLst/>
              <a:ahLst/>
              <a:cxnLst/>
              <a:rect l="l" t="t" r="r" b="b"/>
              <a:pathLst>
                <a:path w="12379413" h="290346" extrusionOk="0">
                  <a:moveTo>
                    <a:pt x="0" y="0"/>
                  </a:moveTo>
                  <a:lnTo>
                    <a:pt x="12379412" y="0"/>
                  </a:lnTo>
                  <a:lnTo>
                    <a:pt x="12379412" y="290346"/>
                  </a:lnTo>
                  <a:lnTo>
                    <a:pt x="0" y="290346"/>
                  </a:lnTo>
                  <a:lnTo>
                    <a:pt x="0" y="0"/>
                  </a:lnTo>
                  <a:close/>
                </a:path>
              </a:pathLst>
            </a:custGeom>
            <a:blipFill rotWithShape="1">
              <a:blip r:embed="rId5">
                <a:alphaModFix/>
              </a:blip>
              <a:stretch>
                <a:fillRect r="-522" b="-2755511"/>
              </a:stretch>
            </a:blipFill>
            <a:ln>
              <a:noFill/>
            </a:ln>
          </p:spPr>
        </p:sp>
      </p:grpSp>
      <p:grpSp>
        <p:nvGrpSpPr>
          <p:cNvPr id="169" name="Google Shape;169;p9"/>
          <p:cNvGrpSpPr/>
          <p:nvPr/>
        </p:nvGrpSpPr>
        <p:grpSpPr>
          <a:xfrm>
            <a:off x="14829141" y="1642889"/>
            <a:ext cx="1722163" cy="1722163"/>
            <a:chOff x="0" y="0"/>
            <a:chExt cx="812800" cy="812800"/>
          </a:xfrm>
        </p:grpSpPr>
        <p:sp>
          <p:nvSpPr>
            <p:cNvPr id="170" name="Google Shape;17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2" name="Google Shape;172;p9"/>
          <p:cNvSpPr/>
          <p:nvPr/>
        </p:nvSpPr>
        <p:spPr>
          <a:xfrm>
            <a:off x="14829141" y="7133579"/>
            <a:ext cx="2260569" cy="226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26771" r="-26769"/>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A330FFD9-CFD6-59F6-8B28-37A855EE9155}"/>
              </a:ext>
            </a:extLst>
          </p:cNvPr>
          <p:cNvSpPr txBox="1"/>
          <p:nvPr/>
        </p:nvSpPr>
        <p:spPr>
          <a:xfrm>
            <a:off x="1872544" y="1395657"/>
            <a:ext cx="14542912" cy="1246495"/>
          </a:xfrm>
          <a:prstGeom prst="rect">
            <a:avLst/>
          </a:prstGeom>
          <a:noFill/>
        </p:spPr>
        <p:txBody>
          <a:bodyPr wrap="square">
            <a:spAutoFit/>
          </a:bodyPr>
          <a:lstStyle/>
          <a:p>
            <a:r>
              <a:rPr lang="en-IN" sz="7500" dirty="0">
                <a:solidFill>
                  <a:schemeClr val="tx1">
                    <a:lumMod val="75000"/>
                  </a:schemeClr>
                </a:solidFill>
                <a:latin typeface="Archivo Black" panose="020B0604020202020204" charset="0"/>
              </a:rPr>
              <a:t>Future Scope</a:t>
            </a:r>
          </a:p>
        </p:txBody>
      </p:sp>
      <p:sp>
        <p:nvSpPr>
          <p:cNvPr id="7" name="TextBox 6">
            <a:extLst>
              <a:ext uri="{FF2B5EF4-FFF2-40B4-BE49-F238E27FC236}">
                <a16:creationId xmlns:a16="http://schemas.microsoft.com/office/drawing/2014/main" id="{0DF95CF2-008E-5051-83A8-5FD4FCDECBAA}"/>
              </a:ext>
            </a:extLst>
          </p:cNvPr>
          <p:cNvSpPr txBox="1"/>
          <p:nvPr/>
        </p:nvSpPr>
        <p:spPr>
          <a:xfrm>
            <a:off x="1872544" y="3003577"/>
            <a:ext cx="13118050" cy="461665"/>
          </a:xfrm>
          <a:prstGeom prst="rect">
            <a:avLst/>
          </a:prstGeom>
          <a:noFill/>
        </p:spPr>
        <p:txBody>
          <a:bodyPr wrap="square">
            <a:spAutoFit/>
          </a:bodyPr>
          <a:lstStyle/>
          <a:p>
            <a:pPr marL="266700" marR="367030" indent="0" algn="just" rtl="0">
              <a:spcBef>
                <a:spcPts val="5"/>
              </a:spcBef>
              <a:spcAft>
                <a:spcPts val="0"/>
              </a:spcAft>
              <a:buNone/>
            </a:pPr>
            <a:r>
              <a:rPr lang="en-IN" sz="2400" b="1" dirty="0">
                <a:solidFill>
                  <a:srgbClr val="C00000"/>
                </a:solidFill>
                <a:latin typeface="Times New Roman" panose="02020603050405020304" pitchFamily="18" charset="0"/>
                <a:cs typeface="Times New Roman" panose="02020603050405020304" pitchFamily="18" charset="0"/>
              </a:rPr>
              <a:t>1. </a:t>
            </a:r>
            <a:r>
              <a:rPr lang="en-US" sz="2400" b="1" dirty="0">
                <a:solidFill>
                  <a:srgbClr val="C00000"/>
                </a:solidFill>
                <a:latin typeface="Times New Roman" panose="02020603050405020304" pitchFamily="18" charset="0"/>
                <a:cs typeface="Times New Roman" panose="02020603050405020304" pitchFamily="18" charset="0"/>
              </a:rPr>
              <a:t>Real-Time Video Captioning:</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23BB01A-673A-509D-CEF2-E08A1A8F323E}"/>
              </a:ext>
            </a:extLst>
          </p:cNvPr>
          <p:cNvSpPr txBox="1"/>
          <p:nvPr/>
        </p:nvSpPr>
        <p:spPr>
          <a:xfrm>
            <a:off x="2646759" y="3591945"/>
            <a:ext cx="9840515"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Extending capabilities to generate real-time captions for video content, providing descriptions for live events and streamed media.</a:t>
            </a:r>
            <a:endParaRPr lang="en-IN" sz="2400" dirty="0"/>
          </a:p>
        </p:txBody>
      </p:sp>
      <p:sp>
        <p:nvSpPr>
          <p:cNvPr id="6" name="TextBox 5">
            <a:extLst>
              <a:ext uri="{FF2B5EF4-FFF2-40B4-BE49-F238E27FC236}">
                <a16:creationId xmlns:a16="http://schemas.microsoft.com/office/drawing/2014/main" id="{000C4F24-A773-79C3-D36C-25D271A11AD8}"/>
              </a:ext>
            </a:extLst>
          </p:cNvPr>
          <p:cNvSpPr txBox="1"/>
          <p:nvPr/>
        </p:nvSpPr>
        <p:spPr>
          <a:xfrm>
            <a:off x="1872544" y="5050632"/>
            <a:ext cx="9236868" cy="461665"/>
          </a:xfrm>
          <a:prstGeom prst="rect">
            <a:avLst/>
          </a:prstGeom>
          <a:noFill/>
        </p:spPr>
        <p:txBody>
          <a:bodyPr wrap="square">
            <a:spAutoFit/>
          </a:bodyPr>
          <a:lstStyle/>
          <a:p>
            <a:pPr marL="266700" marR="367030" indent="0" algn="just" rtl="0">
              <a:spcBef>
                <a:spcPts val="5"/>
              </a:spcBef>
              <a:spcAft>
                <a:spcPts val="0"/>
              </a:spcAft>
              <a:buNone/>
            </a:pPr>
            <a:r>
              <a:rPr lang="en-IN" sz="2400" b="1" dirty="0">
                <a:solidFill>
                  <a:srgbClr val="C00000"/>
                </a:solidFill>
                <a:latin typeface="Times New Roman" panose="02020603050405020304" pitchFamily="18" charset="0"/>
                <a:cs typeface="Times New Roman" panose="02020603050405020304" pitchFamily="18" charset="0"/>
              </a:rPr>
              <a:t>2. </a:t>
            </a:r>
            <a:r>
              <a:rPr lang="en-US" sz="2400" b="1" dirty="0">
                <a:solidFill>
                  <a:srgbClr val="C00000"/>
                </a:solidFill>
                <a:latin typeface="Times New Roman" panose="02020603050405020304" pitchFamily="18" charset="0"/>
                <a:cs typeface="Times New Roman" panose="02020603050405020304" pitchFamily="18" charset="0"/>
              </a:rPr>
              <a:t>Using larger dataset:</a:t>
            </a:r>
            <a:endParaRPr lang="en-IN"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D49BA52-ED84-65FB-F130-B520F30CCAA9}"/>
              </a:ext>
            </a:extLst>
          </p:cNvPr>
          <p:cNvSpPr txBox="1"/>
          <p:nvPr/>
        </p:nvSpPr>
        <p:spPr>
          <a:xfrm>
            <a:off x="2646760" y="5864059"/>
            <a:ext cx="9983390" cy="830997"/>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Training the model on larger and more diverse datasets can significantly improve the accuracy and quality of generated captions.</a:t>
            </a:r>
          </a:p>
        </p:txBody>
      </p:sp>
      <p:sp>
        <p:nvSpPr>
          <p:cNvPr id="13" name="TextBox 12">
            <a:extLst>
              <a:ext uri="{FF2B5EF4-FFF2-40B4-BE49-F238E27FC236}">
                <a16:creationId xmlns:a16="http://schemas.microsoft.com/office/drawing/2014/main" id="{D7B28EBF-9253-3E36-680C-4180A5723EB0}"/>
              </a:ext>
            </a:extLst>
          </p:cNvPr>
          <p:cNvSpPr txBox="1"/>
          <p:nvPr/>
        </p:nvSpPr>
        <p:spPr>
          <a:xfrm>
            <a:off x="1872544" y="7271236"/>
            <a:ext cx="9236868" cy="461665"/>
          </a:xfrm>
          <a:prstGeom prst="rect">
            <a:avLst/>
          </a:prstGeom>
          <a:noFill/>
        </p:spPr>
        <p:txBody>
          <a:bodyPr wrap="square">
            <a:spAutoFit/>
          </a:bodyPr>
          <a:lstStyle/>
          <a:p>
            <a:pPr marL="266700" marR="367030" indent="0" algn="just" rtl="0">
              <a:spcBef>
                <a:spcPts val="5"/>
              </a:spcBef>
              <a:spcAft>
                <a:spcPts val="0"/>
              </a:spcAft>
              <a:buNone/>
            </a:pPr>
            <a:r>
              <a:rPr lang="en-IN" sz="2400" b="1" dirty="0">
                <a:solidFill>
                  <a:srgbClr val="C00000"/>
                </a:solidFill>
                <a:latin typeface="Times New Roman" panose="02020603050405020304" pitchFamily="18" charset="0"/>
                <a:cs typeface="Times New Roman" panose="02020603050405020304" pitchFamily="18" charset="0"/>
              </a:rPr>
              <a:t>3. Developing a Front-End Application:</a:t>
            </a:r>
            <a:endParaRPr lang="en-IN"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37FE0DB-DBF6-0C32-9943-FF837366B6A4}"/>
              </a:ext>
            </a:extLst>
          </p:cNvPr>
          <p:cNvSpPr txBox="1"/>
          <p:nvPr/>
        </p:nvSpPr>
        <p:spPr>
          <a:xfrm>
            <a:off x="2646760" y="7766890"/>
            <a:ext cx="10169128" cy="830997"/>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Creating a user-friendly front-end application will make the Image Caption Generator easily accessible to a broader audience.</a:t>
            </a:r>
          </a:p>
        </p:txBody>
      </p:sp>
    </p:spTree>
    <p:extLst>
      <p:ext uri="{BB962C8B-B14F-4D97-AF65-F5344CB8AC3E}">
        <p14:creationId xmlns:p14="http://schemas.microsoft.com/office/powerpoint/2010/main" val="370467858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path path="circle">
            <a:fillToRect l="50000" t="50000" r="50000" b="50000"/>
          </a:path>
          <a:tileRect/>
        </a:gradFill>
        <a:effectLst/>
      </p:bgPr>
    </p:bg>
    <p:spTree>
      <p:nvGrpSpPr>
        <p:cNvPr id="1" name="Shape 253"/>
        <p:cNvGrpSpPr/>
        <p:nvPr/>
      </p:nvGrpSpPr>
      <p:grpSpPr>
        <a:xfrm>
          <a:off x="0" y="0"/>
          <a:ext cx="0" cy="0"/>
          <a:chOff x="0" y="0"/>
          <a:chExt cx="0" cy="0"/>
        </a:xfrm>
      </p:grpSpPr>
      <p:grpSp>
        <p:nvGrpSpPr>
          <p:cNvPr id="254" name="Google Shape;254;p4"/>
          <p:cNvGrpSpPr/>
          <p:nvPr/>
        </p:nvGrpSpPr>
        <p:grpSpPr>
          <a:xfrm>
            <a:off x="11902626" y="5428943"/>
            <a:ext cx="3306151" cy="840458"/>
            <a:chOff x="0" y="0"/>
            <a:chExt cx="4408200" cy="1120611"/>
          </a:xfrm>
        </p:grpSpPr>
        <p:sp>
          <p:nvSpPr>
            <p:cNvPr id="255" name="Google Shape;255;p4"/>
            <p:cNvSpPr txBox="1"/>
            <p:nvPr/>
          </p:nvSpPr>
          <p:spPr>
            <a:xfrm>
              <a:off x="0" y="0"/>
              <a:ext cx="4408097"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200"/>
                <a:buFont typeface="Arial"/>
                <a:buNone/>
              </a:pPr>
              <a:endParaRPr sz="1400" b="0" i="0" u="none" strike="noStrike" cap="none" dirty="0">
                <a:solidFill>
                  <a:srgbClr val="000000"/>
                </a:solidFill>
                <a:latin typeface="Arial"/>
                <a:ea typeface="Arial"/>
                <a:cs typeface="Arial"/>
                <a:sym typeface="Arial"/>
              </a:endParaRPr>
            </a:p>
          </p:txBody>
        </p:sp>
        <p:sp>
          <p:nvSpPr>
            <p:cNvPr id="256" name="Google Shape;256;p4"/>
            <p:cNvSpPr txBox="1"/>
            <p:nvPr/>
          </p:nvSpPr>
          <p:spPr>
            <a:xfrm>
              <a:off x="0" y="833352"/>
              <a:ext cx="4408200" cy="2872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grpSp>
      <p:grpSp>
        <p:nvGrpSpPr>
          <p:cNvPr id="257" name="Google Shape;257;p4"/>
          <p:cNvGrpSpPr/>
          <p:nvPr/>
        </p:nvGrpSpPr>
        <p:grpSpPr>
          <a:xfrm>
            <a:off x="11902626" y="3217329"/>
            <a:ext cx="3306151" cy="883286"/>
            <a:chOff x="0" y="0"/>
            <a:chExt cx="4408200" cy="1177715"/>
          </a:xfrm>
        </p:grpSpPr>
        <p:sp>
          <p:nvSpPr>
            <p:cNvPr id="258" name="Google Shape;258;p4"/>
            <p:cNvSpPr txBox="1"/>
            <p:nvPr/>
          </p:nvSpPr>
          <p:spPr>
            <a:xfrm>
              <a:off x="0" y="0"/>
              <a:ext cx="4408097"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200"/>
                <a:buFont typeface="Arial"/>
                <a:buNone/>
              </a:pPr>
              <a:endParaRPr sz="1400" b="0" i="0" u="none" strike="noStrike" cap="none" dirty="0">
                <a:solidFill>
                  <a:srgbClr val="000000"/>
                </a:solidFill>
                <a:latin typeface="Arial"/>
                <a:ea typeface="Arial"/>
                <a:cs typeface="Arial"/>
                <a:sym typeface="Arial"/>
              </a:endParaRPr>
            </a:p>
          </p:txBody>
        </p:sp>
        <p:sp>
          <p:nvSpPr>
            <p:cNvPr id="259" name="Google Shape;259;p4"/>
            <p:cNvSpPr txBox="1"/>
            <p:nvPr/>
          </p:nvSpPr>
          <p:spPr>
            <a:xfrm>
              <a:off x="0" y="890456"/>
              <a:ext cx="4408200" cy="2872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grpSp>
      <p:grpSp>
        <p:nvGrpSpPr>
          <p:cNvPr id="260" name="Google Shape;260;p4"/>
          <p:cNvGrpSpPr/>
          <p:nvPr/>
        </p:nvGrpSpPr>
        <p:grpSpPr>
          <a:xfrm>
            <a:off x="11902626" y="7597729"/>
            <a:ext cx="3794478" cy="822624"/>
            <a:chOff x="0" y="0"/>
            <a:chExt cx="5059304" cy="1096832"/>
          </a:xfrm>
        </p:grpSpPr>
        <p:sp>
          <p:nvSpPr>
            <p:cNvPr id="261" name="Google Shape;261;p4"/>
            <p:cNvSpPr txBox="1"/>
            <p:nvPr/>
          </p:nvSpPr>
          <p:spPr>
            <a:xfrm>
              <a:off x="0" y="0"/>
              <a:ext cx="5059304"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200"/>
                <a:buFont typeface="Arial"/>
                <a:buNone/>
              </a:pPr>
              <a:endParaRPr sz="1400" b="0" i="0" u="none" strike="noStrike" cap="none" dirty="0">
                <a:solidFill>
                  <a:srgbClr val="000000"/>
                </a:solidFill>
                <a:latin typeface="Arial"/>
                <a:ea typeface="Arial"/>
                <a:cs typeface="Arial"/>
                <a:sym typeface="Arial"/>
              </a:endParaRPr>
            </a:p>
          </p:txBody>
        </p:sp>
        <p:sp>
          <p:nvSpPr>
            <p:cNvPr id="262" name="Google Shape;262;p4"/>
            <p:cNvSpPr txBox="1"/>
            <p:nvPr/>
          </p:nvSpPr>
          <p:spPr>
            <a:xfrm>
              <a:off x="0" y="809573"/>
              <a:ext cx="4408200" cy="2872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grpSp>
      <p:sp>
        <p:nvSpPr>
          <p:cNvPr id="263" name="Google Shape;263;p4"/>
          <p:cNvSpPr txBox="1"/>
          <p:nvPr/>
        </p:nvSpPr>
        <p:spPr>
          <a:xfrm>
            <a:off x="1628888" y="1843809"/>
            <a:ext cx="15811862" cy="1384995"/>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Clr>
                <a:srgbClr val="000000"/>
              </a:buClr>
              <a:buSzPts val="7500"/>
              <a:buFont typeface="Arial"/>
              <a:buNone/>
            </a:pPr>
            <a:r>
              <a:rPr lang="en-US" sz="7500" b="0" i="0" u="none" strike="noStrike" cap="none" dirty="0">
                <a:solidFill>
                  <a:schemeClr val="tx1">
                    <a:lumMod val="75000"/>
                  </a:schemeClr>
                </a:solidFill>
                <a:latin typeface="Archivo Black"/>
                <a:ea typeface="Archivo Black"/>
                <a:cs typeface="Archivo Black"/>
                <a:sym typeface="Archivo Black"/>
              </a:rPr>
              <a:t>Conclusion</a:t>
            </a:r>
            <a:endParaRPr sz="1400" b="0" i="0" u="none" strike="noStrike" cap="none" dirty="0">
              <a:solidFill>
                <a:schemeClr val="tx1">
                  <a:lumMod val="75000"/>
                </a:schemeClr>
              </a:solidFill>
              <a:latin typeface="Arial"/>
              <a:ea typeface="Arial"/>
              <a:cs typeface="Arial"/>
              <a:sym typeface="Arial"/>
            </a:endParaRPr>
          </a:p>
        </p:txBody>
      </p:sp>
      <p:grpSp>
        <p:nvGrpSpPr>
          <p:cNvPr id="264" name="Google Shape;264;p4"/>
          <p:cNvGrpSpPr/>
          <p:nvPr/>
        </p:nvGrpSpPr>
        <p:grpSpPr>
          <a:xfrm>
            <a:off x="10183006" y="2927653"/>
            <a:ext cx="8566062" cy="8566062"/>
            <a:chOff x="0" y="0"/>
            <a:chExt cx="812800" cy="812800"/>
          </a:xfrm>
        </p:grpSpPr>
        <p:sp>
          <p:nvSpPr>
            <p:cNvPr id="265" name="Google Shape;265;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sp>
        <p:nvSpPr>
          <p:cNvPr id="267" name="Google Shape;267;p4"/>
          <p:cNvSpPr/>
          <p:nvPr/>
        </p:nvSpPr>
        <p:spPr>
          <a:xfrm>
            <a:off x="9143999" y="3013938"/>
            <a:ext cx="10972800" cy="8229600"/>
          </a:xfrm>
          <a:custGeom>
            <a:avLst/>
            <a:gdLst/>
            <a:ahLst/>
            <a:cxnLst/>
            <a:rect l="l" t="t" r="r" b="b"/>
            <a:pathLst>
              <a:path w="10972800" h="8229600" extrusionOk="0">
                <a:moveTo>
                  <a:pt x="0" y="0"/>
                </a:moveTo>
                <a:lnTo>
                  <a:pt x="10972800" y="0"/>
                </a:lnTo>
                <a:lnTo>
                  <a:pt x="10972800" y="8229600"/>
                </a:lnTo>
                <a:lnTo>
                  <a:pt x="0" y="8229600"/>
                </a:lnTo>
                <a:lnTo>
                  <a:pt x="0" y="0"/>
                </a:lnTo>
                <a:close/>
              </a:path>
            </a:pathLst>
          </a:custGeom>
          <a:blipFill rotWithShape="1">
            <a:blip r:embed="rId3">
              <a:alphaModFix/>
            </a:blip>
            <a:stretch>
              <a:fillRect/>
            </a:stretch>
          </a:blipFill>
          <a:ln>
            <a:noFill/>
          </a:ln>
        </p:spPr>
      </p:sp>
      <p:sp>
        <p:nvSpPr>
          <p:cNvPr id="268" name="Google Shape;268;p4"/>
          <p:cNvSpPr/>
          <p:nvPr/>
        </p:nvSpPr>
        <p:spPr>
          <a:xfrm>
            <a:off x="-790105" y="-246923"/>
            <a:ext cx="2066557" cy="206654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78573" t="-29532" r="-25042"/>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
          <p:cNvSpPr/>
          <p:nvPr/>
        </p:nvSpPr>
        <p:spPr>
          <a:xfrm rot="8635619">
            <a:off x="15793516" y="-1115440"/>
            <a:ext cx="3480371" cy="3480356"/>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4899" r="-24899"/>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9297F672-3C4A-C8F8-8D60-CBC9ED961F7C}"/>
              </a:ext>
            </a:extLst>
          </p:cNvPr>
          <p:cNvSpPr txBox="1"/>
          <p:nvPr/>
        </p:nvSpPr>
        <p:spPr>
          <a:xfrm>
            <a:off x="1628888" y="4651401"/>
            <a:ext cx="9672525" cy="2677656"/>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The successful implementation of this project showcases the capability of Deep learning to interpret visual content and translate it into coherent textual descriptions. This has significant implications for various applications, including assisting visually impaired individuals. Our model's integration with real-time translation services further broadens its usability, enabling caption generation in multiple languages and making the technology accessible to a global audience. </a:t>
            </a: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14"/>
          <p:cNvPicPr preferRelativeResize="0"/>
          <p:nvPr/>
        </p:nvPicPr>
        <p:blipFill rotWithShape="1">
          <a:blip r:embed="rId3">
            <a:alphaModFix/>
          </a:blip>
          <a:srcRect t="6813" b="6813"/>
          <a:stretch/>
        </p:blipFill>
        <p:spPr>
          <a:xfrm>
            <a:off x="0" y="0"/>
            <a:ext cx="18288000" cy="10287000"/>
          </a:xfrm>
          <a:prstGeom prst="rect">
            <a:avLst/>
          </a:prstGeom>
          <a:noFill/>
          <a:ln>
            <a:noFill/>
          </a:ln>
        </p:spPr>
      </p:pic>
      <p:sp>
        <p:nvSpPr>
          <p:cNvPr id="520" name="Google Shape;520;p14"/>
          <p:cNvSpPr/>
          <p:nvPr/>
        </p:nvSpPr>
        <p:spPr>
          <a:xfrm>
            <a:off x="2409072" y="2141347"/>
            <a:ext cx="13874750" cy="1387469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adFill>
            <a:gsLst>
              <a:gs pos="0">
                <a:srgbClr val="CDFFD8"/>
              </a:gs>
              <a:gs pos="100000">
                <a:srgbClr val="94B9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1" name="Google Shape;521;p14"/>
          <p:cNvSpPr txBox="1"/>
          <p:nvPr/>
        </p:nvSpPr>
        <p:spPr>
          <a:xfrm>
            <a:off x="4445926" y="6724716"/>
            <a:ext cx="9412200" cy="1154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7500"/>
              <a:buFont typeface="Arial"/>
              <a:buNone/>
            </a:pPr>
            <a:r>
              <a:rPr lang="en-US" sz="7500">
                <a:solidFill>
                  <a:srgbClr val="1557FF"/>
                </a:solidFill>
                <a:latin typeface="Archivo Black"/>
                <a:ea typeface="Archivo Black"/>
                <a:cs typeface="Archivo Black"/>
                <a:sym typeface="Archivo Black"/>
              </a:rPr>
              <a:t>Thank You</a:t>
            </a:r>
            <a:endParaRPr sz="1400" b="0" i="0" u="none" strike="noStrike" cap="none">
              <a:solidFill>
                <a:srgbClr val="000000"/>
              </a:solidFill>
              <a:latin typeface="Arial"/>
              <a:ea typeface="Arial"/>
              <a:cs typeface="Arial"/>
              <a:sym typeface="Arial"/>
            </a:endParaRPr>
          </a:p>
        </p:txBody>
      </p:sp>
      <p:sp>
        <p:nvSpPr>
          <p:cNvPr id="522" name="Google Shape;522;p14"/>
          <p:cNvSpPr/>
          <p:nvPr/>
        </p:nvSpPr>
        <p:spPr>
          <a:xfrm>
            <a:off x="10825988" y="1653197"/>
            <a:ext cx="3032125" cy="303211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78573" t="-29532" r="-25042"/>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pSp>
        <p:nvGrpSpPr>
          <p:cNvPr id="60" name="Google Shape;60;p2"/>
          <p:cNvGrpSpPr/>
          <p:nvPr/>
        </p:nvGrpSpPr>
        <p:grpSpPr>
          <a:xfrm rot="5400000">
            <a:off x="4090915" y="-4090911"/>
            <a:ext cx="10287000" cy="18468822"/>
            <a:chOff x="0" y="-47625"/>
            <a:chExt cx="2709333" cy="4864217"/>
          </a:xfrm>
        </p:grpSpPr>
        <p:sp>
          <p:nvSpPr>
            <p:cNvPr id="61" name="Google Shape;61;p2"/>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62" name="Google Shape;62;p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3" name="Google Shape;63;p2"/>
          <p:cNvSpPr txBox="1"/>
          <p:nvPr/>
        </p:nvSpPr>
        <p:spPr>
          <a:xfrm>
            <a:off x="2417825" y="1921861"/>
            <a:ext cx="78786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n-US" sz="7500" b="0" i="0" u="none" strike="noStrike" cap="none" dirty="0">
                <a:solidFill>
                  <a:srgbClr val="1557FF"/>
                </a:solidFill>
                <a:latin typeface="Archivo Black"/>
                <a:ea typeface="Archivo Black"/>
                <a:cs typeface="Archivo Black"/>
                <a:sym typeface="Archivo Black"/>
              </a:rPr>
              <a:t>Abstract</a:t>
            </a:r>
            <a:endParaRPr sz="1400" b="0" i="0" u="none" strike="noStrike" cap="none" dirty="0">
              <a:solidFill>
                <a:srgbClr val="000000"/>
              </a:solidFill>
              <a:latin typeface="Arial"/>
              <a:ea typeface="Arial"/>
              <a:cs typeface="Arial"/>
              <a:sym typeface="Arial"/>
            </a:endParaRPr>
          </a:p>
        </p:txBody>
      </p:sp>
      <p:sp>
        <p:nvSpPr>
          <p:cNvPr id="64" name="Google Shape;64;p2"/>
          <p:cNvSpPr/>
          <p:nvPr/>
        </p:nvSpPr>
        <p:spPr>
          <a:xfrm rot="-6155915">
            <a:off x="144832" y="154130"/>
            <a:ext cx="997564" cy="997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24899" r="-24899"/>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rot="2406556">
            <a:off x="16041703" y="8051952"/>
            <a:ext cx="2956977" cy="2956966"/>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78573" t="-29532" r="-25042"/>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txBox="1"/>
          <p:nvPr/>
        </p:nvSpPr>
        <p:spPr>
          <a:xfrm>
            <a:off x="2657476" y="4243388"/>
            <a:ext cx="12178480" cy="209284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600" dirty="0">
                <a:latin typeface="Times New Roman"/>
                <a:ea typeface="Times New Roman"/>
                <a:cs typeface="Times New Roman"/>
                <a:sym typeface="Times New Roman"/>
              </a:rPr>
              <a:t>Humans easily understand images encountered daily, but machines require captions for generating automatic descriptions. Image captioning improves the accuracy of image search and indexing. Despite advances in object recognition, machines still struggle to produce human-like descriptions. This project aims to assist blind individuals by converting image descriptions into speech, promoting independent navigation.</a:t>
            </a:r>
            <a:endParaRPr sz="2600" dirty="0">
              <a:latin typeface="Times New Roman"/>
              <a:ea typeface="Times New Roman"/>
              <a:cs typeface="Times New Roman"/>
              <a:sym typeface="Times New Roman"/>
            </a:endParaRPr>
          </a:p>
        </p:txBody>
      </p:sp>
      <p:grpSp>
        <p:nvGrpSpPr>
          <p:cNvPr id="8" name="Google Shape;317;p15">
            <a:extLst>
              <a:ext uri="{FF2B5EF4-FFF2-40B4-BE49-F238E27FC236}">
                <a16:creationId xmlns:a16="http://schemas.microsoft.com/office/drawing/2014/main" id="{9AD83BFE-789E-0CCF-80A8-AB4704516AA6}"/>
              </a:ext>
            </a:extLst>
          </p:cNvPr>
          <p:cNvGrpSpPr/>
          <p:nvPr/>
        </p:nvGrpSpPr>
        <p:grpSpPr>
          <a:xfrm>
            <a:off x="0" y="-2"/>
            <a:ext cx="18573750" cy="10287002"/>
            <a:chOff x="0" y="0"/>
            <a:chExt cx="22194332" cy="12392113"/>
          </a:xfrm>
        </p:grpSpPr>
        <p:sp>
          <p:nvSpPr>
            <p:cNvPr id="9" name="Google Shape;318;p15">
              <a:extLst>
                <a:ext uri="{FF2B5EF4-FFF2-40B4-BE49-F238E27FC236}">
                  <a16:creationId xmlns:a16="http://schemas.microsoft.com/office/drawing/2014/main" id="{E2CAE9BD-B712-8077-1852-729FC5423ED5}"/>
                </a:ext>
              </a:extLst>
            </p:cNvPr>
            <p:cNvSpPr/>
            <p:nvPr/>
          </p:nvSpPr>
          <p:spPr>
            <a:xfrm>
              <a:off x="4028" y="1210497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5">
                <a:alphaModFix/>
              </a:blip>
              <a:stretch>
                <a:fillRect r="-522" b="-5575360"/>
              </a:stretch>
            </a:blipFill>
            <a:ln>
              <a:noFill/>
            </a:ln>
          </p:spPr>
        </p:sp>
        <p:sp>
          <p:nvSpPr>
            <p:cNvPr id="10" name="Google Shape;319;p15">
              <a:extLst>
                <a:ext uri="{FF2B5EF4-FFF2-40B4-BE49-F238E27FC236}">
                  <a16:creationId xmlns:a16="http://schemas.microsoft.com/office/drawing/2014/main" id="{9925C57E-9ECA-4F97-EE7C-141C01932E3B}"/>
                </a:ext>
              </a:extLst>
            </p:cNvPr>
            <p:cNvSpPr/>
            <p:nvPr/>
          </p:nvSpPr>
          <p:spPr>
            <a:xfrm>
              <a:off x="0" y="77552"/>
              <a:ext cx="340312" cy="12301860"/>
            </a:xfrm>
            <a:custGeom>
              <a:avLst/>
              <a:gdLst/>
              <a:ahLst/>
              <a:cxnLst/>
              <a:rect l="l" t="t" r="r" b="b"/>
              <a:pathLst>
                <a:path w="340312" h="12301860" extrusionOk="0">
                  <a:moveTo>
                    <a:pt x="0" y="0"/>
                  </a:moveTo>
                  <a:lnTo>
                    <a:pt x="340312" y="0"/>
                  </a:lnTo>
                  <a:lnTo>
                    <a:pt x="340312" y="12301861"/>
                  </a:lnTo>
                  <a:lnTo>
                    <a:pt x="0" y="12301861"/>
                  </a:lnTo>
                  <a:lnTo>
                    <a:pt x="0" y="0"/>
                  </a:lnTo>
                  <a:close/>
                </a:path>
              </a:pathLst>
            </a:custGeom>
            <a:blipFill rotWithShape="1">
              <a:blip r:embed="rId6">
                <a:alphaModFix/>
              </a:blip>
              <a:stretch>
                <a:fillRect r="-5322991"/>
              </a:stretch>
            </a:blipFill>
            <a:ln>
              <a:noFill/>
            </a:ln>
          </p:spPr>
        </p:sp>
        <p:sp>
          <p:nvSpPr>
            <p:cNvPr id="11" name="Google Shape;320;p15">
              <a:extLst>
                <a:ext uri="{FF2B5EF4-FFF2-40B4-BE49-F238E27FC236}">
                  <a16:creationId xmlns:a16="http://schemas.microsoft.com/office/drawing/2014/main" id="{4EFAD52D-7108-0E8F-2D52-45584E802BC4}"/>
                </a:ext>
              </a:extLst>
            </p:cNvPr>
            <p:cNvSpPr/>
            <p:nvPr/>
          </p:nvSpPr>
          <p:spPr>
            <a:xfrm>
              <a:off x="4028" y="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6">
                <a:alphaModFix/>
              </a:blip>
              <a:stretch>
                <a:fillRect r="-522" b="-5575360"/>
              </a:stretch>
            </a:blipFill>
            <a:ln>
              <a:noFill/>
            </a:ln>
          </p:spPr>
        </p:sp>
        <p:sp>
          <p:nvSpPr>
            <p:cNvPr id="12" name="Google Shape;321;p15">
              <a:extLst>
                <a:ext uri="{FF2B5EF4-FFF2-40B4-BE49-F238E27FC236}">
                  <a16:creationId xmlns:a16="http://schemas.microsoft.com/office/drawing/2014/main" id="{B2480AE7-C67F-D8BD-2D39-9DA21F60AE2B}"/>
                </a:ext>
              </a:extLst>
            </p:cNvPr>
            <p:cNvSpPr/>
            <p:nvPr/>
          </p:nvSpPr>
          <p:spPr>
            <a:xfrm rot="5400000">
              <a:off x="15859452" y="6057233"/>
              <a:ext cx="12379413" cy="290346"/>
            </a:xfrm>
            <a:custGeom>
              <a:avLst/>
              <a:gdLst/>
              <a:ahLst/>
              <a:cxnLst/>
              <a:rect l="l" t="t" r="r" b="b"/>
              <a:pathLst>
                <a:path w="12379413" h="290346" extrusionOk="0">
                  <a:moveTo>
                    <a:pt x="0" y="0"/>
                  </a:moveTo>
                  <a:lnTo>
                    <a:pt x="12379412" y="0"/>
                  </a:lnTo>
                  <a:lnTo>
                    <a:pt x="12379412" y="290346"/>
                  </a:lnTo>
                  <a:lnTo>
                    <a:pt x="0" y="290346"/>
                  </a:lnTo>
                  <a:lnTo>
                    <a:pt x="0" y="0"/>
                  </a:lnTo>
                  <a:close/>
                </a:path>
              </a:pathLst>
            </a:custGeom>
            <a:blipFill rotWithShape="1">
              <a:blip r:embed="rId7">
                <a:alphaModFix/>
              </a:blip>
              <a:stretch>
                <a:fillRect r="-522" b="-2755511"/>
              </a:stretch>
            </a:blipFill>
            <a:ln>
              <a:noFill/>
            </a:ln>
          </p:spPr>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5400000" scaled="0"/>
        </a:gradFill>
        <a:effectLst/>
      </p:bgPr>
    </p:bg>
    <p:spTree>
      <p:nvGrpSpPr>
        <p:cNvPr id="1" name="Shape 70"/>
        <p:cNvGrpSpPr/>
        <p:nvPr/>
      </p:nvGrpSpPr>
      <p:grpSpPr>
        <a:xfrm>
          <a:off x="0" y="0"/>
          <a:ext cx="0" cy="0"/>
          <a:chOff x="0" y="0"/>
          <a:chExt cx="0" cy="0"/>
        </a:xfrm>
      </p:grpSpPr>
      <p:grpSp>
        <p:nvGrpSpPr>
          <p:cNvPr id="71" name="Google Shape;71;p3"/>
          <p:cNvGrpSpPr/>
          <p:nvPr/>
        </p:nvGrpSpPr>
        <p:grpSpPr>
          <a:xfrm>
            <a:off x="372878" y="314326"/>
            <a:ext cx="17542244" cy="9686924"/>
            <a:chOff x="0" y="0"/>
            <a:chExt cx="22194332" cy="12392113"/>
          </a:xfrm>
        </p:grpSpPr>
        <p:sp>
          <p:nvSpPr>
            <p:cNvPr id="72" name="Google Shape;72;p3"/>
            <p:cNvSpPr/>
            <p:nvPr/>
          </p:nvSpPr>
          <p:spPr>
            <a:xfrm>
              <a:off x="4028" y="1210497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3">
                <a:alphaModFix/>
              </a:blip>
              <a:stretch>
                <a:fillRect r="-522" b="-5575360"/>
              </a:stretch>
            </a:blipFill>
            <a:ln>
              <a:noFill/>
            </a:ln>
          </p:spPr>
        </p:sp>
        <p:sp>
          <p:nvSpPr>
            <p:cNvPr id="73" name="Google Shape;73;p3"/>
            <p:cNvSpPr/>
            <p:nvPr/>
          </p:nvSpPr>
          <p:spPr>
            <a:xfrm>
              <a:off x="0" y="77552"/>
              <a:ext cx="340312" cy="12301860"/>
            </a:xfrm>
            <a:custGeom>
              <a:avLst/>
              <a:gdLst/>
              <a:ahLst/>
              <a:cxnLst/>
              <a:rect l="l" t="t" r="r" b="b"/>
              <a:pathLst>
                <a:path w="340312" h="12301860" extrusionOk="0">
                  <a:moveTo>
                    <a:pt x="0" y="0"/>
                  </a:moveTo>
                  <a:lnTo>
                    <a:pt x="340312" y="0"/>
                  </a:lnTo>
                  <a:lnTo>
                    <a:pt x="340312" y="12301861"/>
                  </a:lnTo>
                  <a:lnTo>
                    <a:pt x="0" y="12301861"/>
                  </a:lnTo>
                  <a:lnTo>
                    <a:pt x="0" y="0"/>
                  </a:lnTo>
                  <a:close/>
                </a:path>
              </a:pathLst>
            </a:custGeom>
            <a:blipFill rotWithShape="1">
              <a:blip r:embed="rId4">
                <a:alphaModFix/>
              </a:blip>
              <a:stretch>
                <a:fillRect r="-5322991"/>
              </a:stretch>
            </a:blipFill>
            <a:ln>
              <a:noFill/>
            </a:ln>
          </p:spPr>
        </p:sp>
        <p:sp>
          <p:nvSpPr>
            <p:cNvPr id="74" name="Google Shape;74;p3"/>
            <p:cNvSpPr/>
            <p:nvPr/>
          </p:nvSpPr>
          <p:spPr>
            <a:xfrm>
              <a:off x="4028" y="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4">
                <a:alphaModFix/>
              </a:blip>
              <a:stretch>
                <a:fillRect r="-522" b="-5575360"/>
              </a:stretch>
            </a:blipFill>
            <a:ln>
              <a:noFill/>
            </a:ln>
          </p:spPr>
        </p:sp>
        <p:sp>
          <p:nvSpPr>
            <p:cNvPr id="75" name="Google Shape;75;p3"/>
            <p:cNvSpPr/>
            <p:nvPr/>
          </p:nvSpPr>
          <p:spPr>
            <a:xfrm rot="5400000">
              <a:off x="15859452" y="6057233"/>
              <a:ext cx="12379413" cy="290346"/>
            </a:xfrm>
            <a:custGeom>
              <a:avLst/>
              <a:gdLst/>
              <a:ahLst/>
              <a:cxnLst/>
              <a:rect l="l" t="t" r="r" b="b"/>
              <a:pathLst>
                <a:path w="12379413" h="290346" extrusionOk="0">
                  <a:moveTo>
                    <a:pt x="0" y="0"/>
                  </a:moveTo>
                  <a:lnTo>
                    <a:pt x="12379412" y="0"/>
                  </a:lnTo>
                  <a:lnTo>
                    <a:pt x="12379412" y="290346"/>
                  </a:lnTo>
                  <a:lnTo>
                    <a:pt x="0" y="290346"/>
                  </a:lnTo>
                  <a:lnTo>
                    <a:pt x="0" y="0"/>
                  </a:lnTo>
                  <a:close/>
                </a:path>
              </a:pathLst>
            </a:custGeom>
            <a:blipFill rotWithShape="1">
              <a:blip r:embed="rId5">
                <a:alphaModFix/>
              </a:blip>
              <a:stretch>
                <a:fillRect r="-522" b="-2755511"/>
              </a:stretch>
            </a:blipFill>
            <a:ln>
              <a:noFill/>
            </a:ln>
          </p:spPr>
        </p:sp>
      </p:grpSp>
      <p:sp>
        <p:nvSpPr>
          <p:cNvPr id="76" name="Google Shape;76;p3"/>
          <p:cNvSpPr txBox="1"/>
          <p:nvPr/>
        </p:nvSpPr>
        <p:spPr>
          <a:xfrm>
            <a:off x="2175864" y="2257492"/>
            <a:ext cx="1134217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500"/>
              <a:buFont typeface="Arial"/>
              <a:buNone/>
            </a:pPr>
            <a:r>
              <a:rPr lang="en-US" sz="7500" b="0" i="0" u="none" strike="noStrike" cap="none">
                <a:solidFill>
                  <a:srgbClr val="1557FF"/>
                </a:solidFill>
                <a:latin typeface="Archivo Black"/>
                <a:ea typeface="Archivo Black"/>
                <a:cs typeface="Archivo Black"/>
                <a:sym typeface="Archivo Black"/>
              </a:rPr>
              <a:t>Goal</a:t>
            </a:r>
            <a:endParaRPr sz="7500" b="0" i="0" u="none" strike="noStrike" cap="none">
              <a:solidFill>
                <a:srgbClr val="000000"/>
              </a:solidFill>
              <a:latin typeface="Arial"/>
              <a:ea typeface="Arial"/>
              <a:cs typeface="Arial"/>
              <a:sym typeface="Arial"/>
            </a:endParaRPr>
          </a:p>
        </p:txBody>
      </p:sp>
      <p:sp>
        <p:nvSpPr>
          <p:cNvPr id="77" name="Google Shape;77;p3"/>
          <p:cNvSpPr/>
          <p:nvPr/>
        </p:nvSpPr>
        <p:spPr>
          <a:xfrm rot="2402673">
            <a:off x="-177271" y="-102993"/>
            <a:ext cx="1949266" cy="194925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78573" t="-29532" r="-25042"/>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txBox="1"/>
          <p:nvPr/>
        </p:nvSpPr>
        <p:spPr>
          <a:xfrm>
            <a:off x="2175864" y="4328152"/>
            <a:ext cx="8232660" cy="2677656"/>
          </a:xfrm>
          <a:prstGeom prst="rect">
            <a:avLst/>
          </a:prstGeom>
          <a:noFill/>
          <a:ln>
            <a:noFill/>
          </a:ln>
        </p:spPr>
        <p:txBody>
          <a:bodyPr spcFirstLastPara="1" wrap="square" lIns="91425" tIns="45700" rIns="91425" bIns="45700" anchor="t" anchorCtr="0">
            <a:spAutoFit/>
          </a:bodyPr>
          <a:lstStyle/>
          <a:p>
            <a:pPr marL="0" marR="0" lvl="2" indent="0" algn="just"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This project is aimed at assisting blind individuals. It converts image descriptions into speech, promoting independent navigation. This approach demonstrates significant advancements in artificial intelligence, offering meaningful and natural language descriptions for images across various applications.</a:t>
            </a:r>
            <a:endParaRPr/>
          </a:p>
        </p:txBody>
      </p:sp>
      <p:pic>
        <p:nvPicPr>
          <p:cNvPr id="79" name="Google Shape;79;p3"/>
          <p:cNvPicPr preferRelativeResize="0"/>
          <p:nvPr/>
        </p:nvPicPr>
        <p:blipFill>
          <a:blip r:embed="rId7">
            <a:alphaModFix/>
          </a:blip>
          <a:stretch>
            <a:fillRect/>
          </a:stretch>
        </p:blipFill>
        <p:spPr>
          <a:xfrm>
            <a:off x="13091000" y="3653593"/>
            <a:ext cx="3008400" cy="3008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0" scaled="0"/>
        </a:gradFill>
        <a:effectLst/>
      </p:bgPr>
    </p:bg>
    <p:spTree>
      <p:nvGrpSpPr>
        <p:cNvPr id="1" name="Shape 316"/>
        <p:cNvGrpSpPr/>
        <p:nvPr/>
      </p:nvGrpSpPr>
      <p:grpSpPr>
        <a:xfrm>
          <a:off x="0" y="0"/>
          <a:ext cx="0" cy="0"/>
          <a:chOff x="0" y="0"/>
          <a:chExt cx="0" cy="0"/>
        </a:xfrm>
      </p:grpSpPr>
      <p:grpSp>
        <p:nvGrpSpPr>
          <p:cNvPr id="317" name="Google Shape;317;p15"/>
          <p:cNvGrpSpPr/>
          <p:nvPr/>
        </p:nvGrpSpPr>
        <p:grpSpPr>
          <a:xfrm>
            <a:off x="870313" y="567004"/>
            <a:ext cx="16645748" cy="9294084"/>
            <a:chOff x="0" y="0"/>
            <a:chExt cx="22194332" cy="12392113"/>
          </a:xfrm>
        </p:grpSpPr>
        <p:sp>
          <p:nvSpPr>
            <p:cNvPr id="318" name="Google Shape;318;p15"/>
            <p:cNvSpPr/>
            <p:nvPr/>
          </p:nvSpPr>
          <p:spPr>
            <a:xfrm>
              <a:off x="4028" y="1210497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3">
                <a:alphaModFix/>
              </a:blip>
              <a:stretch>
                <a:fillRect r="-522" b="-5575360"/>
              </a:stretch>
            </a:blipFill>
            <a:ln>
              <a:noFill/>
            </a:ln>
          </p:spPr>
        </p:sp>
        <p:sp>
          <p:nvSpPr>
            <p:cNvPr id="319" name="Google Shape;319;p15"/>
            <p:cNvSpPr/>
            <p:nvPr/>
          </p:nvSpPr>
          <p:spPr>
            <a:xfrm>
              <a:off x="0" y="77552"/>
              <a:ext cx="340312" cy="12301860"/>
            </a:xfrm>
            <a:custGeom>
              <a:avLst/>
              <a:gdLst/>
              <a:ahLst/>
              <a:cxnLst/>
              <a:rect l="l" t="t" r="r" b="b"/>
              <a:pathLst>
                <a:path w="340312" h="12301860" extrusionOk="0">
                  <a:moveTo>
                    <a:pt x="0" y="0"/>
                  </a:moveTo>
                  <a:lnTo>
                    <a:pt x="340312" y="0"/>
                  </a:lnTo>
                  <a:lnTo>
                    <a:pt x="340312" y="12301861"/>
                  </a:lnTo>
                  <a:lnTo>
                    <a:pt x="0" y="12301861"/>
                  </a:lnTo>
                  <a:lnTo>
                    <a:pt x="0" y="0"/>
                  </a:lnTo>
                  <a:close/>
                </a:path>
              </a:pathLst>
            </a:custGeom>
            <a:blipFill rotWithShape="1">
              <a:blip r:embed="rId4">
                <a:alphaModFix/>
              </a:blip>
              <a:stretch>
                <a:fillRect r="-5322991"/>
              </a:stretch>
            </a:blipFill>
            <a:ln>
              <a:noFill/>
            </a:ln>
          </p:spPr>
        </p:sp>
        <p:sp>
          <p:nvSpPr>
            <p:cNvPr id="320" name="Google Shape;320;p15"/>
            <p:cNvSpPr/>
            <p:nvPr/>
          </p:nvSpPr>
          <p:spPr>
            <a:xfrm>
              <a:off x="4028" y="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4">
                <a:alphaModFix/>
              </a:blip>
              <a:stretch>
                <a:fillRect r="-522" b="-5575360"/>
              </a:stretch>
            </a:blipFill>
            <a:ln>
              <a:noFill/>
            </a:ln>
          </p:spPr>
        </p:sp>
        <p:sp>
          <p:nvSpPr>
            <p:cNvPr id="321" name="Google Shape;321;p15"/>
            <p:cNvSpPr/>
            <p:nvPr/>
          </p:nvSpPr>
          <p:spPr>
            <a:xfrm rot="5400000">
              <a:off x="15859452" y="6057233"/>
              <a:ext cx="12379413" cy="290346"/>
            </a:xfrm>
            <a:custGeom>
              <a:avLst/>
              <a:gdLst/>
              <a:ahLst/>
              <a:cxnLst/>
              <a:rect l="l" t="t" r="r" b="b"/>
              <a:pathLst>
                <a:path w="12379413" h="290346" extrusionOk="0">
                  <a:moveTo>
                    <a:pt x="0" y="0"/>
                  </a:moveTo>
                  <a:lnTo>
                    <a:pt x="12379412" y="0"/>
                  </a:lnTo>
                  <a:lnTo>
                    <a:pt x="12379412" y="290346"/>
                  </a:lnTo>
                  <a:lnTo>
                    <a:pt x="0" y="290346"/>
                  </a:lnTo>
                  <a:lnTo>
                    <a:pt x="0" y="0"/>
                  </a:lnTo>
                  <a:close/>
                </a:path>
              </a:pathLst>
            </a:custGeom>
            <a:blipFill rotWithShape="1">
              <a:blip r:embed="rId5">
                <a:alphaModFix/>
              </a:blip>
              <a:stretch>
                <a:fillRect r="-522" b="-2755511"/>
              </a:stretch>
            </a:blipFill>
            <a:ln>
              <a:noFill/>
            </a:ln>
          </p:spPr>
        </p:sp>
      </p:grpSp>
      <p:grpSp>
        <p:nvGrpSpPr>
          <p:cNvPr id="324" name="Google Shape;324;p15"/>
          <p:cNvGrpSpPr/>
          <p:nvPr/>
        </p:nvGrpSpPr>
        <p:grpSpPr>
          <a:xfrm>
            <a:off x="9012620" y="7234764"/>
            <a:ext cx="1123520" cy="1123520"/>
            <a:chOff x="0" y="0"/>
            <a:chExt cx="812800" cy="812800"/>
          </a:xfrm>
        </p:grpSpPr>
        <p:sp>
          <p:nvSpPr>
            <p:cNvPr id="325" name="Google Shape;32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27" name="Google Shape;327;p15"/>
          <p:cNvGrpSpPr/>
          <p:nvPr/>
        </p:nvGrpSpPr>
        <p:grpSpPr>
          <a:xfrm>
            <a:off x="1262563" y="1436696"/>
            <a:ext cx="2230613" cy="2230613"/>
            <a:chOff x="0" y="0"/>
            <a:chExt cx="812800" cy="812800"/>
          </a:xfrm>
        </p:grpSpPr>
        <p:sp>
          <p:nvSpPr>
            <p:cNvPr id="328" name="Google Shape;32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31" name="Google Shape;331;p15"/>
          <p:cNvSpPr txBox="1"/>
          <p:nvPr/>
        </p:nvSpPr>
        <p:spPr>
          <a:xfrm>
            <a:off x="3834724" y="1589913"/>
            <a:ext cx="8233562" cy="1661993"/>
          </a:xfrm>
          <a:prstGeom prst="rect">
            <a:avLst/>
          </a:prstGeom>
          <a:noFill/>
          <a:ln>
            <a:noFill/>
          </a:ln>
        </p:spPr>
        <p:txBody>
          <a:bodyPr spcFirstLastPara="1" wrap="square" lIns="0" tIns="0" rIns="0" bIns="0" anchor="t" anchorCtr="0">
            <a:spAutoFit/>
          </a:bodyPr>
          <a:lstStyle/>
          <a:p>
            <a:pPr marL="0" lvl="0" indent="0" algn="just" rtl="0">
              <a:lnSpc>
                <a:spcPct val="120000"/>
              </a:lnSpc>
              <a:spcBef>
                <a:spcPts val="0"/>
              </a:spcBef>
              <a:spcAft>
                <a:spcPts val="0"/>
              </a:spcAft>
              <a:buNone/>
            </a:pPr>
            <a:r>
              <a:rPr lang="en-US" sz="9000" dirty="0">
                <a:solidFill>
                  <a:schemeClr val="dk1"/>
                </a:solidFill>
                <a:latin typeface="Archivo Black"/>
                <a:ea typeface="Archivo Black"/>
                <a:cs typeface="Archivo Black"/>
                <a:sym typeface="Archivo Black"/>
              </a:rPr>
              <a:t>Introduction</a:t>
            </a:r>
            <a:endParaRPr lang="en-US" sz="9600" dirty="0"/>
          </a:p>
        </p:txBody>
      </p:sp>
      <p:grpSp>
        <p:nvGrpSpPr>
          <p:cNvPr id="332" name="Google Shape;332;p15"/>
          <p:cNvGrpSpPr/>
          <p:nvPr/>
        </p:nvGrpSpPr>
        <p:grpSpPr>
          <a:xfrm>
            <a:off x="2143558" y="763311"/>
            <a:ext cx="3712924" cy="3266926"/>
            <a:chOff x="0" y="-241102"/>
            <a:chExt cx="4950564" cy="4355902"/>
          </a:xfrm>
        </p:grpSpPr>
        <p:grpSp>
          <p:nvGrpSpPr>
            <p:cNvPr id="333" name="Google Shape;333;p15"/>
            <p:cNvGrpSpPr/>
            <p:nvPr/>
          </p:nvGrpSpPr>
          <p:grpSpPr>
            <a:xfrm>
              <a:off x="410990" y="-241102"/>
              <a:ext cx="4114817" cy="4355902"/>
              <a:chOff x="0" y="-47625"/>
              <a:chExt cx="812800" cy="860425"/>
            </a:xfrm>
          </p:grpSpPr>
          <p:sp>
            <p:nvSpPr>
              <p:cNvPr id="334" name="Google Shape;334;p15"/>
              <p:cNvSpPr/>
              <p:nvPr/>
            </p:nvSpPr>
            <p:spPr>
              <a:xfrm>
                <a:off x="0" y="0"/>
                <a:ext cx="47584" cy="812800"/>
              </a:xfrm>
              <a:custGeom>
                <a:avLst/>
                <a:gdLst/>
                <a:ahLst/>
                <a:cxnLst/>
                <a:rect l="l" t="t" r="r" b="b"/>
                <a:pathLst>
                  <a:path w="47584" h="812800" extrusionOk="0">
                    <a:moveTo>
                      <a:pt x="0" y="0"/>
                    </a:moveTo>
                    <a:lnTo>
                      <a:pt x="47584" y="0"/>
                    </a:lnTo>
                    <a:lnTo>
                      <a:pt x="47584" y="812800"/>
                    </a:lnTo>
                    <a:lnTo>
                      <a:pt x="0" y="812800"/>
                    </a:lnTo>
                    <a:close/>
                  </a:path>
                </a:pathLst>
              </a:custGeom>
              <a:solidFill>
                <a:srgbClr val="FFFFFF"/>
              </a:solidFill>
              <a:ln>
                <a:noFill/>
              </a:ln>
            </p:spPr>
          </p:sp>
          <p:sp>
            <p:nvSpPr>
              <p:cNvPr id="335" name="Google Shape;335;p15"/>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36" name="Google Shape;336;p15"/>
            <p:cNvGrpSpPr/>
            <p:nvPr/>
          </p:nvGrpSpPr>
          <p:grpSpPr>
            <a:xfrm>
              <a:off x="0" y="-241102"/>
              <a:ext cx="4114817" cy="4355902"/>
              <a:chOff x="0" y="-47625"/>
              <a:chExt cx="812800" cy="860425"/>
            </a:xfrm>
          </p:grpSpPr>
          <p:sp>
            <p:nvSpPr>
              <p:cNvPr id="337" name="Google Shape;337;p15"/>
              <p:cNvSpPr/>
              <p:nvPr/>
            </p:nvSpPr>
            <p:spPr>
              <a:xfrm>
                <a:off x="0" y="0"/>
                <a:ext cx="47584" cy="812800"/>
              </a:xfrm>
              <a:custGeom>
                <a:avLst/>
                <a:gdLst/>
                <a:ahLst/>
                <a:cxnLst/>
                <a:rect l="l" t="t" r="r" b="b"/>
                <a:pathLst>
                  <a:path w="47584" h="812800" extrusionOk="0">
                    <a:moveTo>
                      <a:pt x="0" y="0"/>
                    </a:moveTo>
                    <a:lnTo>
                      <a:pt x="47584" y="0"/>
                    </a:lnTo>
                    <a:lnTo>
                      <a:pt x="47584" y="812800"/>
                    </a:lnTo>
                    <a:lnTo>
                      <a:pt x="0" y="812800"/>
                    </a:lnTo>
                    <a:close/>
                  </a:path>
                </a:pathLst>
              </a:custGeom>
              <a:solidFill>
                <a:srgbClr val="FFFFFF"/>
              </a:solidFill>
              <a:ln>
                <a:noFill/>
              </a:ln>
            </p:spPr>
          </p:sp>
          <p:sp>
            <p:nvSpPr>
              <p:cNvPr id="338" name="Google Shape;338;p15"/>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39" name="Google Shape;339;p15"/>
            <p:cNvGrpSpPr/>
            <p:nvPr/>
          </p:nvGrpSpPr>
          <p:grpSpPr>
            <a:xfrm>
              <a:off x="835747" y="-241102"/>
              <a:ext cx="4114817" cy="4355902"/>
              <a:chOff x="0" y="-47625"/>
              <a:chExt cx="812800" cy="860425"/>
            </a:xfrm>
          </p:grpSpPr>
          <p:sp>
            <p:nvSpPr>
              <p:cNvPr id="340" name="Google Shape;340;p15"/>
              <p:cNvSpPr/>
              <p:nvPr/>
            </p:nvSpPr>
            <p:spPr>
              <a:xfrm>
                <a:off x="0" y="0"/>
                <a:ext cx="47584" cy="812800"/>
              </a:xfrm>
              <a:custGeom>
                <a:avLst/>
                <a:gdLst/>
                <a:ahLst/>
                <a:cxnLst/>
                <a:rect l="l" t="t" r="r" b="b"/>
                <a:pathLst>
                  <a:path w="47584" h="812800" extrusionOk="0">
                    <a:moveTo>
                      <a:pt x="0" y="0"/>
                    </a:moveTo>
                    <a:lnTo>
                      <a:pt x="47584" y="0"/>
                    </a:lnTo>
                    <a:lnTo>
                      <a:pt x="47584" y="812800"/>
                    </a:lnTo>
                    <a:lnTo>
                      <a:pt x="0" y="812800"/>
                    </a:lnTo>
                    <a:close/>
                  </a:path>
                </a:pathLst>
              </a:custGeom>
              <a:solidFill>
                <a:srgbClr val="FFFFFF"/>
              </a:solidFill>
              <a:ln>
                <a:noFill/>
              </a:ln>
            </p:spPr>
          </p:sp>
          <p:sp>
            <p:nvSpPr>
              <p:cNvPr id="341" name="Google Shape;341;p15"/>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3" name="TextBox 2">
            <a:extLst>
              <a:ext uri="{FF2B5EF4-FFF2-40B4-BE49-F238E27FC236}">
                <a16:creationId xmlns:a16="http://schemas.microsoft.com/office/drawing/2014/main" id="{6B34BE18-00BF-C839-747F-7BC8D067E7AC}"/>
              </a:ext>
            </a:extLst>
          </p:cNvPr>
          <p:cNvSpPr txBox="1"/>
          <p:nvPr/>
        </p:nvSpPr>
        <p:spPr>
          <a:xfrm>
            <a:off x="3197239" y="3718341"/>
            <a:ext cx="9294018" cy="445795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You saw an image and your brain can easily tell what the image is about, but can a computer tell what the image is representing?</a:t>
            </a:r>
          </a:p>
          <a:p>
            <a:pPr marL="342900" indent="-342900">
              <a:lnSpc>
                <a:spcPct val="150000"/>
              </a:lnSpc>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Computer vision researchers worked on this a lot and they considered it impossible until now! With the advancement in Deep learning techniques, availability of huge datasets and computer power, we can build models that can generate captions for an image.</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F8E5C72-C587-8589-4C85-7ECC39F893DD}"/>
              </a:ext>
            </a:extLst>
          </p:cNvPr>
          <p:cNvPicPr>
            <a:picLocks noChangeAspect="1"/>
          </p:cNvPicPr>
          <p:nvPr/>
        </p:nvPicPr>
        <p:blipFill>
          <a:blip r:embed="rId6"/>
          <a:stretch>
            <a:fillRect/>
          </a:stretch>
        </p:blipFill>
        <p:spPr>
          <a:xfrm>
            <a:off x="12575979" y="3061318"/>
            <a:ext cx="4354093" cy="43540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5400000" scaled="0"/>
        </a:gradFill>
        <a:effectLst/>
      </p:bgPr>
    </p:bg>
    <p:spTree>
      <p:nvGrpSpPr>
        <p:cNvPr id="1" name="Shape 97"/>
        <p:cNvGrpSpPr/>
        <p:nvPr/>
      </p:nvGrpSpPr>
      <p:grpSpPr>
        <a:xfrm>
          <a:off x="0" y="0"/>
          <a:ext cx="0" cy="0"/>
          <a:chOff x="0" y="0"/>
          <a:chExt cx="0" cy="0"/>
        </a:xfrm>
      </p:grpSpPr>
      <p:sp>
        <p:nvSpPr>
          <p:cNvPr id="98" name="Google Shape;98;p8"/>
          <p:cNvSpPr txBox="1"/>
          <p:nvPr/>
        </p:nvSpPr>
        <p:spPr>
          <a:xfrm>
            <a:off x="1288675" y="714525"/>
            <a:ext cx="15153600" cy="2539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500"/>
              <a:buFont typeface="Arial"/>
              <a:buNone/>
            </a:pPr>
            <a:r>
              <a:rPr lang="en-US" sz="7500" b="1" dirty="0">
                <a:solidFill>
                  <a:schemeClr val="dk1"/>
                </a:solidFill>
                <a:latin typeface="Archivo Black"/>
                <a:ea typeface="Archivo Black"/>
                <a:cs typeface="Archivo Black"/>
                <a:sym typeface="Archivo Black"/>
              </a:rPr>
              <a:t>Features of Proposed System</a:t>
            </a:r>
            <a:endParaRPr sz="7500" b="0" i="0" u="none" strike="noStrike" cap="none" dirty="0">
              <a:solidFill>
                <a:schemeClr val="dk1"/>
              </a:solidFill>
              <a:latin typeface="Archivo Black"/>
              <a:ea typeface="Archivo Black"/>
              <a:cs typeface="Archivo Black"/>
              <a:sym typeface="Archivo Black"/>
            </a:endParaRPr>
          </a:p>
        </p:txBody>
      </p:sp>
      <p:grpSp>
        <p:nvGrpSpPr>
          <p:cNvPr id="99" name="Google Shape;99;p8"/>
          <p:cNvGrpSpPr/>
          <p:nvPr/>
        </p:nvGrpSpPr>
        <p:grpSpPr>
          <a:xfrm>
            <a:off x="-801" y="140"/>
            <a:ext cx="18288129" cy="10286693"/>
            <a:chOff x="0" y="0"/>
            <a:chExt cx="22194332" cy="12392113"/>
          </a:xfrm>
        </p:grpSpPr>
        <p:sp>
          <p:nvSpPr>
            <p:cNvPr id="100" name="Google Shape;100;p8"/>
            <p:cNvSpPr/>
            <p:nvPr/>
          </p:nvSpPr>
          <p:spPr>
            <a:xfrm>
              <a:off x="4028" y="1210497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3">
                <a:alphaModFix/>
              </a:blip>
              <a:stretch>
                <a:fillRect r="-519" b="-5575360"/>
              </a:stretch>
            </a:blipFill>
            <a:ln>
              <a:noFill/>
            </a:ln>
          </p:spPr>
        </p:sp>
        <p:sp>
          <p:nvSpPr>
            <p:cNvPr id="101" name="Google Shape;101;p8"/>
            <p:cNvSpPr/>
            <p:nvPr/>
          </p:nvSpPr>
          <p:spPr>
            <a:xfrm>
              <a:off x="0" y="77552"/>
              <a:ext cx="340312" cy="12301860"/>
            </a:xfrm>
            <a:custGeom>
              <a:avLst/>
              <a:gdLst/>
              <a:ahLst/>
              <a:cxnLst/>
              <a:rect l="l" t="t" r="r" b="b"/>
              <a:pathLst>
                <a:path w="340312" h="12301860" extrusionOk="0">
                  <a:moveTo>
                    <a:pt x="0" y="0"/>
                  </a:moveTo>
                  <a:lnTo>
                    <a:pt x="340312" y="0"/>
                  </a:lnTo>
                  <a:lnTo>
                    <a:pt x="340312" y="12301861"/>
                  </a:lnTo>
                  <a:lnTo>
                    <a:pt x="0" y="12301861"/>
                  </a:lnTo>
                  <a:lnTo>
                    <a:pt x="0" y="0"/>
                  </a:lnTo>
                  <a:close/>
                </a:path>
              </a:pathLst>
            </a:custGeom>
            <a:blipFill rotWithShape="1">
              <a:blip r:embed="rId4">
                <a:alphaModFix/>
              </a:blip>
              <a:stretch>
                <a:fillRect r="-5322991"/>
              </a:stretch>
            </a:blipFill>
            <a:ln>
              <a:noFill/>
            </a:ln>
          </p:spPr>
        </p:sp>
        <p:sp>
          <p:nvSpPr>
            <p:cNvPr id="102" name="Google Shape;102;p8"/>
            <p:cNvSpPr/>
            <p:nvPr/>
          </p:nvSpPr>
          <p:spPr>
            <a:xfrm>
              <a:off x="4028" y="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4">
                <a:alphaModFix/>
              </a:blip>
              <a:stretch>
                <a:fillRect r="-519" b="-5575360"/>
              </a:stretch>
            </a:blipFill>
            <a:ln>
              <a:noFill/>
            </a:ln>
          </p:spPr>
        </p:sp>
        <p:sp>
          <p:nvSpPr>
            <p:cNvPr id="103" name="Google Shape;103;p8"/>
            <p:cNvSpPr/>
            <p:nvPr/>
          </p:nvSpPr>
          <p:spPr>
            <a:xfrm rot="5400000">
              <a:off x="15859452" y="6057233"/>
              <a:ext cx="12379413" cy="290346"/>
            </a:xfrm>
            <a:custGeom>
              <a:avLst/>
              <a:gdLst/>
              <a:ahLst/>
              <a:cxnLst/>
              <a:rect l="l" t="t" r="r" b="b"/>
              <a:pathLst>
                <a:path w="12379413" h="290346" extrusionOk="0">
                  <a:moveTo>
                    <a:pt x="0" y="0"/>
                  </a:moveTo>
                  <a:lnTo>
                    <a:pt x="12379412" y="0"/>
                  </a:lnTo>
                  <a:lnTo>
                    <a:pt x="12379412" y="290346"/>
                  </a:lnTo>
                  <a:lnTo>
                    <a:pt x="0" y="290346"/>
                  </a:lnTo>
                  <a:lnTo>
                    <a:pt x="0" y="0"/>
                  </a:lnTo>
                  <a:close/>
                </a:path>
              </a:pathLst>
            </a:custGeom>
            <a:blipFill rotWithShape="1">
              <a:blip r:embed="rId5">
                <a:alphaModFix/>
              </a:blip>
              <a:stretch>
                <a:fillRect r="-519" b="-2755511"/>
              </a:stretch>
            </a:blipFill>
            <a:ln>
              <a:noFill/>
            </a:ln>
          </p:spPr>
        </p:sp>
      </p:grpSp>
      <p:pic>
        <p:nvPicPr>
          <p:cNvPr id="104" name="Google Shape;104;p8" descr="metaverse, dimension, modeling, people "/>
          <p:cNvPicPr preferRelativeResize="0"/>
          <p:nvPr/>
        </p:nvPicPr>
        <p:blipFill rotWithShape="1">
          <a:blip r:embed="rId6">
            <a:alphaModFix/>
          </a:blip>
          <a:srcRect/>
          <a:stretch/>
        </p:blipFill>
        <p:spPr>
          <a:xfrm>
            <a:off x="13172638" y="3182738"/>
            <a:ext cx="3921503" cy="3921503"/>
          </a:xfrm>
          <a:prstGeom prst="rect">
            <a:avLst/>
          </a:prstGeom>
          <a:noFill/>
          <a:ln>
            <a:noFill/>
          </a:ln>
        </p:spPr>
      </p:pic>
      <p:sp>
        <p:nvSpPr>
          <p:cNvPr id="105" name="Google Shape;105;p8"/>
          <p:cNvSpPr txBox="1"/>
          <p:nvPr/>
        </p:nvSpPr>
        <p:spPr>
          <a:xfrm>
            <a:off x="1373534" y="3424962"/>
            <a:ext cx="10996200" cy="47409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rgbClr val="990000"/>
              </a:buClr>
              <a:buSzPts val="2600"/>
              <a:buFont typeface="Times New Roman"/>
              <a:buAutoNum type="arabicPeriod"/>
            </a:pPr>
            <a:r>
              <a:rPr lang="en-US" sz="2600" b="1" dirty="0">
                <a:solidFill>
                  <a:srgbClr val="990000"/>
                </a:solidFill>
                <a:latin typeface="Times New Roman"/>
                <a:ea typeface="Times New Roman"/>
                <a:cs typeface="Times New Roman"/>
                <a:sym typeface="Times New Roman"/>
              </a:rPr>
              <a:t>Automatic Caption Generation:</a:t>
            </a:r>
            <a:endParaRPr sz="2600" b="1" dirty="0">
              <a:solidFill>
                <a:srgbClr val="990000"/>
              </a:solidFill>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US" sz="2400" dirty="0">
                <a:latin typeface="Times New Roman"/>
                <a:ea typeface="Times New Roman"/>
                <a:cs typeface="Times New Roman"/>
                <a:sym typeface="Times New Roman"/>
              </a:rPr>
              <a:t>The system automatically generates descriptive captions for images, providing meaningful and contextually relevant text that describes the visual content.</a:t>
            </a:r>
            <a:endParaRPr sz="2400" dirty="0">
              <a:latin typeface="Times New Roman"/>
              <a:ea typeface="Times New Roman"/>
              <a:cs typeface="Times New Roman"/>
              <a:sym typeface="Times New Roman"/>
            </a:endParaRPr>
          </a:p>
          <a:p>
            <a:pPr marL="0" lvl="0" indent="0" algn="l" rtl="0">
              <a:spcBef>
                <a:spcPts val="0"/>
              </a:spcBef>
              <a:spcAft>
                <a:spcPts val="0"/>
              </a:spcAft>
              <a:buNone/>
            </a:pPr>
            <a:endParaRPr sz="2400" dirty="0">
              <a:latin typeface="Times New Roman"/>
              <a:ea typeface="Times New Roman"/>
              <a:cs typeface="Times New Roman"/>
              <a:sym typeface="Times New Roman"/>
            </a:endParaRPr>
          </a:p>
          <a:p>
            <a:pPr marL="457200" lvl="0" indent="-393700" algn="l" rtl="0">
              <a:spcBef>
                <a:spcPts val="0"/>
              </a:spcBef>
              <a:spcAft>
                <a:spcPts val="0"/>
              </a:spcAft>
              <a:buClr>
                <a:srgbClr val="990000"/>
              </a:buClr>
              <a:buSzPts val="2600"/>
              <a:buFont typeface="Times New Roman"/>
              <a:buAutoNum type="arabicPeriod"/>
            </a:pPr>
            <a:r>
              <a:rPr lang="en-US" sz="2600" b="1" dirty="0">
                <a:solidFill>
                  <a:srgbClr val="990000"/>
                </a:solidFill>
                <a:latin typeface="Times New Roman"/>
                <a:ea typeface="Times New Roman"/>
                <a:cs typeface="Times New Roman"/>
                <a:sym typeface="Times New Roman"/>
              </a:rPr>
              <a:t>Audio Descriptions: </a:t>
            </a:r>
            <a:endParaRPr sz="2600" b="1" dirty="0">
              <a:solidFill>
                <a:srgbClr val="990000"/>
              </a:solidFill>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US" sz="2400" dirty="0">
                <a:latin typeface="Times New Roman"/>
                <a:ea typeface="Times New Roman"/>
                <a:cs typeface="Times New Roman"/>
                <a:sym typeface="Times New Roman"/>
              </a:rPr>
              <a:t>The system includes a feature that converts text captions into audio, providing spoken descriptions of the images. This is particularly useful for visually impaired users who rely on audio cues to understand visual content.</a:t>
            </a:r>
            <a:endParaRPr sz="2400" dirty="0">
              <a:latin typeface="Times New Roman"/>
              <a:ea typeface="Times New Roman"/>
              <a:cs typeface="Times New Roman"/>
              <a:sym typeface="Times New Roman"/>
            </a:endParaRPr>
          </a:p>
          <a:p>
            <a:pPr marL="0" lvl="0" indent="0" algn="l" rtl="0">
              <a:spcBef>
                <a:spcPts val="0"/>
              </a:spcBef>
              <a:spcAft>
                <a:spcPts val="0"/>
              </a:spcAft>
              <a:buNone/>
            </a:pPr>
            <a:endParaRPr sz="2600" b="1" dirty="0">
              <a:solidFill>
                <a:srgbClr val="990000"/>
              </a:solidFill>
              <a:latin typeface="Times New Roman"/>
              <a:ea typeface="Times New Roman"/>
              <a:cs typeface="Times New Roman"/>
              <a:sym typeface="Times New Roman"/>
            </a:endParaRPr>
          </a:p>
          <a:p>
            <a:pPr marL="0" lvl="0" indent="0" algn="l" rtl="0">
              <a:spcBef>
                <a:spcPts val="0"/>
              </a:spcBef>
              <a:spcAft>
                <a:spcPts val="0"/>
              </a:spcAft>
              <a:buNone/>
            </a:pPr>
            <a:r>
              <a:rPr lang="en-US" sz="2600" b="1" dirty="0">
                <a:solidFill>
                  <a:srgbClr val="990000"/>
                </a:solidFill>
                <a:latin typeface="Times New Roman"/>
                <a:ea typeface="Times New Roman"/>
                <a:cs typeface="Times New Roman"/>
                <a:sym typeface="Times New Roman"/>
              </a:rPr>
              <a:t>3. Multilingual Support:</a:t>
            </a:r>
            <a:endParaRPr sz="2600" b="1" dirty="0">
              <a:solidFill>
                <a:srgbClr val="990000"/>
              </a:solidFill>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US" sz="2400" dirty="0">
                <a:latin typeface="Times New Roman"/>
                <a:ea typeface="Times New Roman"/>
                <a:cs typeface="Times New Roman"/>
                <a:sym typeface="Times New Roman"/>
              </a:rPr>
              <a:t>It can produce captions in multiple languages, making it accessible to a diverse user base and allowing for global reach.</a:t>
            </a:r>
            <a:endParaRPr sz="24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5400000" scaled="0"/>
        </a:gradFill>
        <a:effectLst/>
      </p:bgPr>
    </p:bg>
    <p:spTree>
      <p:nvGrpSpPr>
        <p:cNvPr id="1" name="Shape 433"/>
        <p:cNvGrpSpPr/>
        <p:nvPr/>
      </p:nvGrpSpPr>
      <p:grpSpPr>
        <a:xfrm>
          <a:off x="0" y="0"/>
          <a:ext cx="0" cy="0"/>
          <a:chOff x="0" y="0"/>
          <a:chExt cx="0" cy="0"/>
        </a:xfrm>
      </p:grpSpPr>
      <p:grpSp>
        <p:nvGrpSpPr>
          <p:cNvPr id="434" name="Google Shape;434;p21"/>
          <p:cNvGrpSpPr/>
          <p:nvPr/>
        </p:nvGrpSpPr>
        <p:grpSpPr>
          <a:xfrm>
            <a:off x="0" y="0"/>
            <a:ext cx="18288000" cy="10287000"/>
            <a:chOff x="0" y="0"/>
            <a:chExt cx="22194332" cy="12392113"/>
          </a:xfrm>
        </p:grpSpPr>
        <p:sp>
          <p:nvSpPr>
            <p:cNvPr id="435" name="Google Shape;435;p21"/>
            <p:cNvSpPr/>
            <p:nvPr/>
          </p:nvSpPr>
          <p:spPr>
            <a:xfrm>
              <a:off x="4028" y="1210497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3">
                <a:alphaModFix/>
              </a:blip>
              <a:stretch>
                <a:fillRect r="-522" b="-5575360"/>
              </a:stretch>
            </a:blipFill>
            <a:ln>
              <a:noFill/>
            </a:ln>
          </p:spPr>
        </p:sp>
        <p:sp>
          <p:nvSpPr>
            <p:cNvPr id="436" name="Google Shape;436;p21"/>
            <p:cNvSpPr/>
            <p:nvPr/>
          </p:nvSpPr>
          <p:spPr>
            <a:xfrm>
              <a:off x="0" y="77552"/>
              <a:ext cx="340312" cy="12301860"/>
            </a:xfrm>
            <a:custGeom>
              <a:avLst/>
              <a:gdLst/>
              <a:ahLst/>
              <a:cxnLst/>
              <a:rect l="l" t="t" r="r" b="b"/>
              <a:pathLst>
                <a:path w="340312" h="12301860" extrusionOk="0">
                  <a:moveTo>
                    <a:pt x="0" y="0"/>
                  </a:moveTo>
                  <a:lnTo>
                    <a:pt x="340312" y="0"/>
                  </a:lnTo>
                  <a:lnTo>
                    <a:pt x="340312" y="12301861"/>
                  </a:lnTo>
                  <a:lnTo>
                    <a:pt x="0" y="12301861"/>
                  </a:lnTo>
                  <a:lnTo>
                    <a:pt x="0" y="0"/>
                  </a:lnTo>
                  <a:close/>
                </a:path>
              </a:pathLst>
            </a:custGeom>
            <a:blipFill rotWithShape="1">
              <a:blip r:embed="rId4">
                <a:alphaModFix/>
              </a:blip>
              <a:stretch>
                <a:fillRect r="-5322991"/>
              </a:stretch>
            </a:blipFill>
            <a:ln>
              <a:noFill/>
            </a:ln>
          </p:spPr>
        </p:sp>
        <p:sp>
          <p:nvSpPr>
            <p:cNvPr id="437" name="Google Shape;437;p21"/>
            <p:cNvSpPr/>
            <p:nvPr/>
          </p:nvSpPr>
          <p:spPr>
            <a:xfrm>
              <a:off x="4028" y="0"/>
              <a:ext cx="22190303" cy="261743"/>
            </a:xfrm>
            <a:custGeom>
              <a:avLst/>
              <a:gdLst/>
              <a:ahLst/>
              <a:cxnLst/>
              <a:rect l="l" t="t" r="r" b="b"/>
              <a:pathLst>
                <a:path w="22190303" h="261743" extrusionOk="0">
                  <a:moveTo>
                    <a:pt x="0" y="0"/>
                  </a:moveTo>
                  <a:lnTo>
                    <a:pt x="22190303" y="0"/>
                  </a:lnTo>
                  <a:lnTo>
                    <a:pt x="22190303" y="261743"/>
                  </a:lnTo>
                  <a:lnTo>
                    <a:pt x="0" y="261743"/>
                  </a:lnTo>
                  <a:lnTo>
                    <a:pt x="0" y="0"/>
                  </a:lnTo>
                  <a:close/>
                </a:path>
              </a:pathLst>
            </a:custGeom>
            <a:blipFill rotWithShape="1">
              <a:blip r:embed="rId4">
                <a:alphaModFix/>
              </a:blip>
              <a:stretch>
                <a:fillRect r="-522" b="-5575360"/>
              </a:stretch>
            </a:blipFill>
            <a:ln>
              <a:noFill/>
            </a:ln>
          </p:spPr>
        </p:sp>
        <p:sp>
          <p:nvSpPr>
            <p:cNvPr id="438" name="Google Shape;438;p21"/>
            <p:cNvSpPr/>
            <p:nvPr/>
          </p:nvSpPr>
          <p:spPr>
            <a:xfrm rot="5400000">
              <a:off x="15859452" y="6057233"/>
              <a:ext cx="12379413" cy="290346"/>
            </a:xfrm>
            <a:custGeom>
              <a:avLst/>
              <a:gdLst/>
              <a:ahLst/>
              <a:cxnLst/>
              <a:rect l="l" t="t" r="r" b="b"/>
              <a:pathLst>
                <a:path w="12379413" h="290346" extrusionOk="0">
                  <a:moveTo>
                    <a:pt x="0" y="0"/>
                  </a:moveTo>
                  <a:lnTo>
                    <a:pt x="12379412" y="0"/>
                  </a:lnTo>
                  <a:lnTo>
                    <a:pt x="12379412" y="290346"/>
                  </a:lnTo>
                  <a:lnTo>
                    <a:pt x="0" y="290346"/>
                  </a:lnTo>
                  <a:lnTo>
                    <a:pt x="0" y="0"/>
                  </a:lnTo>
                  <a:close/>
                </a:path>
              </a:pathLst>
            </a:custGeom>
            <a:blipFill rotWithShape="1">
              <a:blip r:embed="rId5">
                <a:alphaModFix/>
              </a:blip>
              <a:stretch>
                <a:fillRect r="-522" b="-2755511"/>
              </a:stretch>
            </a:blipFill>
            <a:ln>
              <a:noFill/>
            </a:ln>
          </p:spPr>
        </p:sp>
      </p:grpSp>
      <p:sp>
        <p:nvSpPr>
          <p:cNvPr id="439" name="Google Shape;439;p21"/>
          <p:cNvSpPr/>
          <p:nvPr/>
        </p:nvSpPr>
        <p:spPr>
          <a:xfrm rot="2406556">
            <a:off x="-300153" y="-102968"/>
            <a:ext cx="2851399" cy="285138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78573" t="-29532" r="-25042"/>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1"/>
          <p:cNvSpPr/>
          <p:nvPr/>
        </p:nvSpPr>
        <p:spPr>
          <a:xfrm rot="-6155915">
            <a:off x="16516510" y="8598997"/>
            <a:ext cx="1302216" cy="130221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l="-24899" r="-24899"/>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4">
            <a:extLst>
              <a:ext uri="{FF2B5EF4-FFF2-40B4-BE49-F238E27FC236}">
                <a16:creationId xmlns:a16="http://schemas.microsoft.com/office/drawing/2014/main" id="{35AFA43A-6BDB-F5A1-3332-35F20830438C}"/>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714875" y="903452"/>
            <a:ext cx="8289158" cy="84691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0" scaled="0"/>
        </a:gradFill>
        <a:effectLst/>
      </p:bgPr>
    </p:bg>
    <p:spTree>
      <p:nvGrpSpPr>
        <p:cNvPr id="1" name="Shape 109"/>
        <p:cNvGrpSpPr/>
        <p:nvPr/>
      </p:nvGrpSpPr>
      <p:grpSpPr>
        <a:xfrm>
          <a:off x="0" y="0"/>
          <a:ext cx="0" cy="0"/>
          <a:chOff x="0" y="0"/>
          <a:chExt cx="0" cy="0"/>
        </a:xfrm>
      </p:grpSpPr>
      <p:grpSp>
        <p:nvGrpSpPr>
          <p:cNvPr id="110" name="Google Shape;110;p7"/>
          <p:cNvGrpSpPr/>
          <p:nvPr/>
        </p:nvGrpSpPr>
        <p:grpSpPr>
          <a:xfrm>
            <a:off x="8666536" y="-1079878"/>
            <a:ext cx="13086486" cy="13086486"/>
            <a:chOff x="0" y="0"/>
            <a:chExt cx="812800" cy="812800"/>
          </a:xfrm>
        </p:grpSpPr>
        <p:sp>
          <p:nvSpPr>
            <p:cNvPr id="111" name="Google Shape;111;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3" name="Google Shape;113;p7"/>
          <p:cNvSpPr txBox="1"/>
          <p:nvPr/>
        </p:nvSpPr>
        <p:spPr>
          <a:xfrm>
            <a:off x="1028700" y="2341923"/>
            <a:ext cx="76377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500"/>
              <a:buFont typeface="Arial"/>
              <a:buNone/>
            </a:pPr>
            <a:endParaRPr sz="1400" b="0" i="0" u="none" strike="noStrike" cap="none">
              <a:solidFill>
                <a:srgbClr val="000000"/>
              </a:solidFill>
              <a:latin typeface="Arial"/>
              <a:ea typeface="Arial"/>
              <a:cs typeface="Arial"/>
              <a:sym typeface="Arial"/>
            </a:endParaRPr>
          </a:p>
        </p:txBody>
      </p:sp>
      <p:grpSp>
        <p:nvGrpSpPr>
          <p:cNvPr id="114" name="Google Shape;114;p7"/>
          <p:cNvGrpSpPr/>
          <p:nvPr/>
        </p:nvGrpSpPr>
        <p:grpSpPr>
          <a:xfrm>
            <a:off x="7257522" y="1296357"/>
            <a:ext cx="1064605" cy="1064605"/>
            <a:chOff x="0" y="0"/>
            <a:chExt cx="812800" cy="812800"/>
          </a:xfrm>
        </p:grpSpPr>
        <p:sp>
          <p:nvSpPr>
            <p:cNvPr id="115" name="Google Shape;115;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7" name="Google Shape;117;p7"/>
          <p:cNvSpPr txBox="1"/>
          <p:nvPr/>
        </p:nvSpPr>
        <p:spPr>
          <a:xfrm>
            <a:off x="1028700" y="5132527"/>
            <a:ext cx="45816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5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7"/>
          <p:cNvSpPr txBox="1"/>
          <p:nvPr/>
        </p:nvSpPr>
        <p:spPr>
          <a:xfrm>
            <a:off x="1192025" y="890825"/>
            <a:ext cx="12217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500">
                <a:solidFill>
                  <a:srgbClr val="0000FF"/>
                </a:solidFill>
                <a:latin typeface="Archivo Black"/>
                <a:ea typeface="Archivo Black"/>
                <a:cs typeface="Archivo Black"/>
                <a:sym typeface="Archivo Black"/>
              </a:rPr>
              <a:t>Models Employed</a:t>
            </a:r>
            <a:endParaRPr sz="7500">
              <a:solidFill>
                <a:srgbClr val="0000FF"/>
              </a:solidFill>
              <a:latin typeface="Archivo Black"/>
              <a:ea typeface="Archivo Black"/>
              <a:cs typeface="Archivo Black"/>
              <a:sym typeface="Archivo Black"/>
            </a:endParaRPr>
          </a:p>
        </p:txBody>
      </p:sp>
      <p:sp>
        <p:nvSpPr>
          <p:cNvPr id="119" name="Google Shape;119;p7"/>
          <p:cNvSpPr txBox="1"/>
          <p:nvPr/>
        </p:nvSpPr>
        <p:spPr>
          <a:xfrm>
            <a:off x="1531400" y="3536346"/>
            <a:ext cx="13235100" cy="6464700"/>
          </a:xfrm>
          <a:prstGeom prst="rect">
            <a:avLst/>
          </a:prstGeom>
          <a:noFill/>
          <a:ln>
            <a:noFill/>
          </a:ln>
        </p:spPr>
        <p:txBody>
          <a:bodyPr spcFirstLastPara="1" wrap="square" lIns="91425" tIns="91425" rIns="91425" bIns="91425" anchor="t" anchorCtr="0">
            <a:spAutoFit/>
          </a:bodyPr>
          <a:lstStyle/>
          <a:p>
            <a:pPr marL="457200" lvl="0" indent="-431800" algn="just" rtl="0">
              <a:spcBef>
                <a:spcPts val="0"/>
              </a:spcBef>
              <a:spcAft>
                <a:spcPts val="0"/>
              </a:spcAft>
              <a:buClr>
                <a:srgbClr val="660000"/>
              </a:buClr>
              <a:buSzPts val="3200"/>
              <a:buFont typeface="Times New Roman"/>
              <a:buAutoNum type="arabicPeriod"/>
            </a:pPr>
            <a:r>
              <a:rPr lang="en-US" sz="3200" b="1" dirty="0">
                <a:solidFill>
                  <a:srgbClr val="660000"/>
                </a:solidFill>
                <a:latin typeface="Times New Roman"/>
                <a:ea typeface="Times New Roman"/>
                <a:cs typeface="Times New Roman"/>
                <a:sym typeface="Times New Roman"/>
              </a:rPr>
              <a:t>CNN(Convolutional Neural Network)</a:t>
            </a:r>
            <a:endParaRPr sz="3200" b="1" dirty="0">
              <a:solidFill>
                <a:srgbClr val="660000"/>
              </a:solidFill>
              <a:latin typeface="Times New Roman"/>
              <a:ea typeface="Times New Roman"/>
              <a:cs typeface="Times New Roman"/>
              <a:sym typeface="Times New Roman"/>
            </a:endParaRPr>
          </a:p>
          <a:p>
            <a:pPr marL="457200" lvl="0" indent="0" algn="just" rtl="0">
              <a:spcBef>
                <a:spcPts val="0"/>
              </a:spcBef>
              <a:spcAft>
                <a:spcPts val="0"/>
              </a:spcAft>
              <a:buNone/>
            </a:pPr>
            <a:endParaRPr sz="3200" b="1" dirty="0">
              <a:solidFill>
                <a:srgbClr val="660000"/>
              </a:solidFill>
              <a:latin typeface="Times New Roman"/>
              <a:ea typeface="Times New Roman"/>
              <a:cs typeface="Times New Roman"/>
              <a:sym typeface="Times New Roman"/>
            </a:endParaRPr>
          </a:p>
          <a:p>
            <a:pPr marL="685800" lvl="0" indent="-355600" algn="just" rtl="0">
              <a:lnSpc>
                <a:spcPct val="150000"/>
              </a:lnSpc>
              <a:spcBef>
                <a:spcPts val="0"/>
              </a:spcBef>
              <a:spcAft>
                <a:spcPts val="0"/>
              </a:spcAft>
              <a:buClr>
                <a:srgbClr val="191919"/>
              </a:buClr>
              <a:buSzPts val="2000"/>
              <a:buFont typeface="Times New Roman"/>
              <a:buChar char="●"/>
            </a:pPr>
            <a:r>
              <a:rPr lang="en-US" sz="2400" dirty="0">
                <a:solidFill>
                  <a:srgbClr val="191919"/>
                </a:solidFill>
                <a:latin typeface="Times New Roman"/>
                <a:ea typeface="Times New Roman"/>
                <a:cs typeface="Times New Roman"/>
                <a:sym typeface="Times New Roman"/>
              </a:rPr>
              <a:t>A Convolutional Neural Network (CNN) is a type of Deep Learning neural network architecture commonly used in Computer Vision. Computer vision is a field of Artificial Intelligence that enables a computer to understand and interpret the image or visual data. </a:t>
            </a:r>
            <a:endParaRPr sz="2400" dirty="0">
              <a:solidFill>
                <a:srgbClr val="191919"/>
              </a:solidFill>
              <a:latin typeface="Times New Roman"/>
              <a:ea typeface="Times New Roman"/>
              <a:cs typeface="Times New Roman"/>
              <a:sym typeface="Times New Roman"/>
            </a:endParaRPr>
          </a:p>
          <a:p>
            <a:pPr marL="685800" lvl="0" indent="-355600" algn="just" rtl="0">
              <a:lnSpc>
                <a:spcPct val="150000"/>
              </a:lnSpc>
              <a:spcBef>
                <a:spcPts val="0"/>
              </a:spcBef>
              <a:spcAft>
                <a:spcPts val="0"/>
              </a:spcAft>
              <a:buClr>
                <a:srgbClr val="191919"/>
              </a:buClr>
              <a:buSzPts val="2000"/>
              <a:buFont typeface="Times New Roman"/>
              <a:buChar char="●"/>
            </a:pPr>
            <a:r>
              <a:rPr lang="en-US" sz="2400" dirty="0">
                <a:solidFill>
                  <a:srgbClr val="191919"/>
                </a:solidFill>
                <a:latin typeface="Times New Roman"/>
                <a:ea typeface="Times New Roman"/>
                <a:cs typeface="Times New Roman"/>
                <a:sym typeface="Times New Roman"/>
              </a:rPr>
              <a:t>When it comes to Machine Learning, Artificial Neural Networks perform really well.</a:t>
            </a:r>
            <a:endParaRPr sz="2400" dirty="0">
              <a:solidFill>
                <a:srgbClr val="191919"/>
              </a:solidFill>
              <a:latin typeface="Times New Roman"/>
              <a:ea typeface="Times New Roman"/>
              <a:cs typeface="Times New Roman"/>
              <a:sym typeface="Times New Roman"/>
            </a:endParaRPr>
          </a:p>
          <a:p>
            <a:pPr marL="685800" lvl="0" indent="-355600" algn="just" rtl="0">
              <a:lnSpc>
                <a:spcPct val="150000"/>
              </a:lnSpc>
              <a:spcBef>
                <a:spcPts val="0"/>
              </a:spcBef>
              <a:spcAft>
                <a:spcPts val="0"/>
              </a:spcAft>
              <a:buClr>
                <a:srgbClr val="191919"/>
              </a:buClr>
              <a:buSzPts val="2000"/>
              <a:buFont typeface="Times New Roman"/>
              <a:buChar char="●"/>
            </a:pPr>
            <a:r>
              <a:rPr lang="en-US" sz="2400" dirty="0">
                <a:solidFill>
                  <a:srgbClr val="191919"/>
                </a:solidFill>
                <a:latin typeface="Times New Roman"/>
                <a:ea typeface="Times New Roman"/>
                <a:cs typeface="Times New Roman"/>
                <a:sym typeface="Times New Roman"/>
              </a:rPr>
              <a:t>Neural Networks are used in various datasets like images, audio, and text.</a:t>
            </a:r>
            <a:endParaRPr sz="2400" dirty="0">
              <a:solidFill>
                <a:srgbClr val="191919"/>
              </a:solidFill>
              <a:latin typeface="Times New Roman"/>
              <a:ea typeface="Times New Roman"/>
              <a:cs typeface="Times New Roman"/>
              <a:sym typeface="Times New Roman"/>
            </a:endParaRPr>
          </a:p>
          <a:p>
            <a:pPr marL="685800" lvl="0" indent="-355600" algn="just" rtl="0">
              <a:lnSpc>
                <a:spcPct val="150000"/>
              </a:lnSpc>
              <a:spcBef>
                <a:spcPts val="0"/>
              </a:spcBef>
              <a:spcAft>
                <a:spcPts val="0"/>
              </a:spcAft>
              <a:buClr>
                <a:srgbClr val="191919"/>
              </a:buClr>
              <a:buSzPts val="2000"/>
              <a:buFont typeface="Times New Roman"/>
              <a:buChar char="●"/>
            </a:pPr>
            <a:r>
              <a:rPr lang="en-US" sz="2400" dirty="0">
                <a:solidFill>
                  <a:srgbClr val="191919"/>
                </a:solidFill>
                <a:latin typeface="Times New Roman"/>
                <a:ea typeface="Times New Roman"/>
                <a:cs typeface="Times New Roman"/>
                <a:sym typeface="Times New Roman"/>
              </a:rPr>
              <a:t>Different types of Neural Networks are used for different purposes, for example for predicting the sequence of words we use Recurrent Neural Networks, similarly for image classification we use CNN.</a:t>
            </a:r>
            <a:endParaRPr sz="2400" dirty="0">
              <a:solidFill>
                <a:srgbClr val="191919"/>
              </a:solidFill>
              <a:latin typeface="Times New Roman"/>
              <a:ea typeface="Times New Roman"/>
              <a:cs typeface="Times New Roman"/>
              <a:sym typeface="Times New Roman"/>
            </a:endParaRPr>
          </a:p>
          <a:p>
            <a:pPr marL="685800" lvl="0" indent="0" algn="just" rtl="0">
              <a:spcBef>
                <a:spcPts val="0"/>
              </a:spcBef>
              <a:spcAft>
                <a:spcPts val="0"/>
              </a:spcAft>
              <a:buNone/>
            </a:pPr>
            <a:endParaRPr sz="2400" dirty="0">
              <a:solidFill>
                <a:srgbClr val="191919"/>
              </a:solidFill>
              <a:latin typeface="Times New Roman"/>
              <a:ea typeface="Times New Roman"/>
              <a:cs typeface="Times New Roman"/>
              <a:sym typeface="Times New Roman"/>
            </a:endParaRPr>
          </a:p>
          <a:p>
            <a:pPr marL="457200" lvl="0" indent="0" algn="just" rtl="0">
              <a:spcBef>
                <a:spcPts val="0"/>
              </a:spcBef>
              <a:spcAft>
                <a:spcPts val="0"/>
              </a:spcAft>
              <a:buNone/>
            </a:pPr>
            <a:endParaRPr sz="3200" b="1" dirty="0">
              <a:solidFill>
                <a:srgbClr val="66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124" name="Google Shape;124;g271a369a793_0_35"/>
          <p:cNvGrpSpPr/>
          <p:nvPr/>
        </p:nvGrpSpPr>
        <p:grpSpPr>
          <a:xfrm rot="5400000">
            <a:off x="4090821" y="-4090940"/>
            <a:ext cx="10287066" cy="18468946"/>
            <a:chOff x="0" y="-47625"/>
            <a:chExt cx="2709333" cy="4864217"/>
          </a:xfrm>
        </p:grpSpPr>
        <p:sp>
          <p:nvSpPr>
            <p:cNvPr id="125" name="Google Shape;125;g271a369a793_0_35"/>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126" name="Google Shape;126;g271a369a793_0_35"/>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7" name="Google Shape;127;g271a369a793_0_35"/>
          <p:cNvSpPr txBox="1"/>
          <p:nvPr/>
        </p:nvSpPr>
        <p:spPr>
          <a:xfrm>
            <a:off x="1932050" y="1042550"/>
            <a:ext cx="98016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n-US" sz="7500" b="1">
                <a:solidFill>
                  <a:srgbClr val="0000FF"/>
                </a:solidFill>
                <a:latin typeface="Archivo Black"/>
                <a:ea typeface="Archivo Black"/>
                <a:cs typeface="Archivo Black"/>
                <a:sym typeface="Archivo Black"/>
              </a:rPr>
              <a:t>CNN Architecture</a:t>
            </a:r>
            <a:endParaRPr sz="7500" i="0" u="none" strike="noStrike" cap="none">
              <a:solidFill>
                <a:srgbClr val="0000FF"/>
              </a:solidFill>
              <a:latin typeface="Archivo Black"/>
              <a:ea typeface="Archivo Black"/>
              <a:cs typeface="Archivo Black"/>
              <a:sym typeface="Archivo Black"/>
            </a:endParaRPr>
          </a:p>
        </p:txBody>
      </p:sp>
      <p:sp>
        <p:nvSpPr>
          <p:cNvPr id="128" name="Google Shape;128;g271a369a793_0_35"/>
          <p:cNvSpPr txBox="1"/>
          <p:nvPr/>
        </p:nvSpPr>
        <p:spPr>
          <a:xfrm>
            <a:off x="1932039" y="4082665"/>
            <a:ext cx="14213400" cy="492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2600">
              <a:latin typeface="Times New Roman"/>
              <a:ea typeface="Times New Roman"/>
              <a:cs typeface="Times New Roman"/>
              <a:sym typeface="Times New Roman"/>
            </a:endParaRPr>
          </a:p>
        </p:txBody>
      </p:sp>
      <p:pic>
        <p:nvPicPr>
          <p:cNvPr id="7" name="Picture 6">
            <a:extLst>
              <a:ext uri="{FF2B5EF4-FFF2-40B4-BE49-F238E27FC236}">
                <a16:creationId xmlns:a16="http://schemas.microsoft.com/office/drawing/2014/main" id="{C2DAD91B-E3EF-9957-16B3-076FCE26A1F0}"/>
              </a:ext>
            </a:extLst>
          </p:cNvPr>
          <p:cNvPicPr>
            <a:picLocks noChangeAspect="1"/>
          </p:cNvPicPr>
          <p:nvPr/>
        </p:nvPicPr>
        <p:blipFill rotWithShape="1">
          <a:blip r:embed="rId3"/>
          <a:srcRect l="5416" t="33002"/>
          <a:stretch/>
        </p:blipFill>
        <p:spPr>
          <a:xfrm>
            <a:off x="3300413" y="3440669"/>
            <a:ext cx="11429969" cy="55289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CDFFD8"/>
            </a:gs>
            <a:gs pos="100000">
              <a:srgbClr val="94B9FF"/>
            </a:gs>
          </a:gsLst>
          <a:lin ang="0" scaled="0"/>
        </a:gradFill>
        <a:effectLst/>
      </p:bgPr>
    </p:bg>
    <p:spTree>
      <p:nvGrpSpPr>
        <p:cNvPr id="1" name="Shape 133"/>
        <p:cNvGrpSpPr/>
        <p:nvPr/>
      </p:nvGrpSpPr>
      <p:grpSpPr>
        <a:xfrm>
          <a:off x="0" y="0"/>
          <a:ext cx="0" cy="0"/>
          <a:chOff x="0" y="0"/>
          <a:chExt cx="0" cy="0"/>
        </a:xfrm>
      </p:grpSpPr>
      <p:grpSp>
        <p:nvGrpSpPr>
          <p:cNvPr id="134" name="Google Shape;134;g271a369a793_0_21"/>
          <p:cNvGrpSpPr/>
          <p:nvPr/>
        </p:nvGrpSpPr>
        <p:grpSpPr>
          <a:xfrm>
            <a:off x="8666536" y="-1079878"/>
            <a:ext cx="13086486" cy="13086486"/>
            <a:chOff x="0" y="0"/>
            <a:chExt cx="812800" cy="812800"/>
          </a:xfrm>
        </p:grpSpPr>
        <p:sp>
          <p:nvSpPr>
            <p:cNvPr id="135" name="Google Shape;135;g271a369a793_0_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g271a369a793_0_21"/>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7" name="Google Shape;137;g271a369a793_0_21"/>
          <p:cNvSpPr txBox="1"/>
          <p:nvPr/>
        </p:nvSpPr>
        <p:spPr>
          <a:xfrm>
            <a:off x="1028700" y="2341923"/>
            <a:ext cx="76377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500"/>
              <a:buFont typeface="Arial"/>
              <a:buNone/>
            </a:pPr>
            <a:endParaRPr sz="1400" b="0" i="0" u="none" strike="noStrike" cap="none">
              <a:solidFill>
                <a:srgbClr val="000000"/>
              </a:solidFill>
              <a:latin typeface="Arial"/>
              <a:ea typeface="Arial"/>
              <a:cs typeface="Arial"/>
              <a:sym typeface="Arial"/>
            </a:endParaRPr>
          </a:p>
        </p:txBody>
      </p:sp>
      <p:grpSp>
        <p:nvGrpSpPr>
          <p:cNvPr id="138" name="Google Shape;138;g271a369a793_0_21"/>
          <p:cNvGrpSpPr/>
          <p:nvPr/>
        </p:nvGrpSpPr>
        <p:grpSpPr>
          <a:xfrm>
            <a:off x="7257522" y="1296357"/>
            <a:ext cx="1064605" cy="1064605"/>
            <a:chOff x="0" y="0"/>
            <a:chExt cx="812800" cy="812800"/>
          </a:xfrm>
        </p:grpSpPr>
        <p:sp>
          <p:nvSpPr>
            <p:cNvPr id="139" name="Google Shape;139;g271a369a793_0_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271a369a793_0_21"/>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1" name="Google Shape;141;g271a369a793_0_21"/>
          <p:cNvSpPr txBox="1"/>
          <p:nvPr/>
        </p:nvSpPr>
        <p:spPr>
          <a:xfrm>
            <a:off x="1028700" y="5132527"/>
            <a:ext cx="45816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5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71a369a793_0_21"/>
          <p:cNvSpPr txBox="1"/>
          <p:nvPr/>
        </p:nvSpPr>
        <p:spPr>
          <a:xfrm>
            <a:off x="1192025" y="1159260"/>
            <a:ext cx="4936836" cy="1338798"/>
          </a:xfrm>
          <a:prstGeom prst="rect">
            <a:avLst/>
          </a:prstGeom>
          <a:noFill/>
          <a:ln>
            <a:noFill/>
          </a:ln>
        </p:spPr>
        <p:txBody>
          <a:bodyPr spcFirstLastPara="1" wrap="square" lIns="91425" tIns="91425" rIns="91425" bIns="91425" anchor="t" anchorCtr="0">
            <a:spAutoFit/>
          </a:bodyPr>
          <a:lstStyle/>
          <a:p>
            <a:pPr marL="457200" lvl="0" indent="-342900" algn="just" rtl="0">
              <a:spcBef>
                <a:spcPts val="0"/>
              </a:spcBef>
              <a:spcAft>
                <a:spcPts val="0"/>
              </a:spcAft>
              <a:buNone/>
            </a:pPr>
            <a:r>
              <a:rPr lang="en-IN" sz="7500" b="1" dirty="0">
                <a:solidFill>
                  <a:schemeClr val="tx1"/>
                </a:solidFill>
                <a:latin typeface="Archivo Black" panose="020B0604020202020204" charset="0"/>
                <a:ea typeface="Times New Roman"/>
                <a:cs typeface="Times New Roman"/>
                <a:sym typeface="Times New Roman"/>
              </a:rPr>
              <a:t>Cont. </a:t>
            </a:r>
            <a:endParaRPr sz="7500" b="1" dirty="0">
              <a:solidFill>
                <a:schemeClr val="tx1"/>
              </a:solidFill>
              <a:latin typeface="Archivo Black" panose="020B0604020202020204" charset="0"/>
              <a:ea typeface="Times New Roman"/>
              <a:cs typeface="Times New Roman"/>
              <a:sym typeface="Times New Roman"/>
            </a:endParaRPr>
          </a:p>
        </p:txBody>
      </p:sp>
      <p:sp>
        <p:nvSpPr>
          <p:cNvPr id="4" name="TextBox 3">
            <a:extLst>
              <a:ext uri="{FF2B5EF4-FFF2-40B4-BE49-F238E27FC236}">
                <a16:creationId xmlns:a16="http://schemas.microsoft.com/office/drawing/2014/main" id="{4CBCAE7A-7963-A230-8B76-E831384BBD28}"/>
              </a:ext>
            </a:extLst>
          </p:cNvPr>
          <p:cNvSpPr txBox="1"/>
          <p:nvPr/>
        </p:nvSpPr>
        <p:spPr>
          <a:xfrm>
            <a:off x="1192025" y="2766493"/>
            <a:ext cx="16067276" cy="4462760"/>
          </a:xfrm>
          <a:prstGeom prst="rect">
            <a:avLst/>
          </a:prstGeom>
          <a:noFill/>
        </p:spPr>
        <p:txBody>
          <a:bodyPr wrap="square">
            <a:spAutoFit/>
          </a:bodyPr>
          <a:lstStyle/>
          <a:p>
            <a:pPr marL="457200" indent="-457200" algn="just" rtl="0">
              <a:spcBef>
                <a:spcPts val="1200"/>
              </a:spcBef>
              <a:spcAft>
                <a:spcPts val="120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cs typeface="Times New Roman" panose="02020603050405020304" pitchFamily="18" charset="0"/>
              </a:rPr>
              <a:t>Image Feature Extraction</a:t>
            </a:r>
            <a:endParaRPr lang="en-US" sz="2800" dirty="0">
              <a:latin typeface="Times New Roman" panose="02020603050405020304" pitchFamily="18" charset="0"/>
              <a:cs typeface="Times New Roman" panose="02020603050405020304" pitchFamily="18" charset="0"/>
            </a:endParaRPr>
          </a:p>
          <a:p>
            <a:pPr algn="just" rtl="0">
              <a:spcBef>
                <a:spcPts val="1200"/>
              </a:spcBef>
              <a:spcAft>
                <a:spcPts val="120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EfficientNetB0 </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is a convolutional neural network architecture optimized for both accuracy and    efficiency. It is one of the </a:t>
            </a:r>
            <a:r>
              <a:rPr lang="en-US" sz="2400" b="0" i="0" u="none" strike="noStrike" dirty="0" err="1">
                <a:solidFill>
                  <a:srgbClr val="000000"/>
                </a:solidFill>
                <a:effectLst/>
                <a:latin typeface="Times New Roman" panose="02020603050405020304" pitchFamily="18" charset="0"/>
                <a:cs typeface="Times New Roman" panose="02020603050405020304" pitchFamily="18" charset="0"/>
              </a:rPr>
              <a:t>EfficientNet</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 family models, which uses a compound scaling method to balance depth, width, and resolution to achieve better performance.</a:t>
            </a:r>
          </a:p>
          <a:p>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rtl="0">
              <a:spcBef>
                <a:spcPts val="1200"/>
              </a:spcBef>
              <a:spcAft>
                <a:spcPts val="120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cs typeface="Times New Roman" panose="02020603050405020304" pitchFamily="18" charset="0"/>
              </a:rPr>
              <a:t>Transformer Encoder-Decoder Layer</a:t>
            </a:r>
            <a:endParaRPr lang="en-US" sz="2800" dirty="0">
              <a:latin typeface="Times New Roman" panose="02020603050405020304" pitchFamily="18" charset="0"/>
              <a:cs typeface="Times New Roman" panose="02020603050405020304" pitchFamily="18" charset="0"/>
            </a:endParaRPr>
          </a:p>
          <a:p>
            <a:pPr algn="just" rtl="0">
              <a:spcBef>
                <a:spcPts val="1200"/>
              </a:spcBef>
              <a:spcAft>
                <a:spcPts val="120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For the Transformer part of the model, if you are using a standard Transformer architecture with 6 encoder layers and 6 decoder layers, you would add those layers to the total count. Each encoder and decoder layer typically has self-attention and feed-forward sub-layers.</a:t>
            </a:r>
          </a:p>
        </p:txBody>
      </p:sp>
      <p:pic>
        <p:nvPicPr>
          <p:cNvPr id="5" name="Picture 2">
            <a:extLst>
              <a:ext uri="{FF2B5EF4-FFF2-40B4-BE49-F238E27FC236}">
                <a16:creationId xmlns:a16="http://schemas.microsoft.com/office/drawing/2014/main" id="{5C8E4A0A-DD21-48EB-69CC-19624866D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406" y="7069091"/>
            <a:ext cx="5726111" cy="2649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theme/theme1.xml><?xml version="1.0" encoding="utf-8"?>
<a:theme xmlns:a="http://schemas.openxmlformats.org/drawingml/2006/main" name="AI Agency Pitch Deck">
  <a:themeElements>
    <a:clrScheme name="Office">
      <a:dk1>
        <a:srgbClr val="1557FF"/>
      </a:dk1>
      <a:lt1>
        <a:srgbClr val="FFFFFF"/>
      </a:lt1>
      <a:dk2>
        <a:srgbClr val="4F7DCF"/>
      </a:dk2>
      <a:lt2>
        <a:srgbClr val="7EB7E8"/>
      </a:lt2>
      <a:accent1>
        <a:srgbClr val="CDFFD8"/>
      </a:accent1>
      <a:accent2>
        <a:srgbClr val="888888"/>
      </a:accent2>
      <a:accent3>
        <a:srgbClr val="191919"/>
      </a:accent3>
      <a:accent4>
        <a:srgbClr val="1557FF"/>
      </a:accent4>
      <a:accent5>
        <a:srgbClr val="4F7DCF"/>
      </a:accent5>
      <a:accent6>
        <a:srgbClr val="CDFFD8"/>
      </a:accent6>
      <a:hlink>
        <a:srgbClr val="155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942</Words>
  <Application>Microsoft Office PowerPoint</Application>
  <PresentationFormat>Custom</PresentationFormat>
  <Paragraphs>72</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Archivo Black</vt:lpstr>
      <vt:lpstr>Calibri</vt:lpstr>
      <vt:lpstr>Arial</vt:lpstr>
      <vt:lpstr>Times New Roman</vt:lpstr>
      <vt:lpstr>Montserrat</vt:lpstr>
      <vt:lpstr>AI Agency Pitch Deck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Bhavini Talach</cp:lastModifiedBy>
  <cp:revision>3</cp:revision>
  <dcterms:modified xsi:type="dcterms:W3CDTF">2024-05-18T06:15:16Z</dcterms:modified>
</cp:coreProperties>
</file>